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0" r:id="rId1"/>
  </p:sldMasterIdLst>
  <p:notesMasterIdLst>
    <p:notesMasterId r:id="rId35"/>
  </p:notesMasterIdLst>
  <p:sldIdLst>
    <p:sldId id="541" r:id="rId2"/>
    <p:sldId id="542" r:id="rId3"/>
    <p:sldId id="544" r:id="rId4"/>
    <p:sldId id="548" r:id="rId5"/>
    <p:sldId id="555" r:id="rId6"/>
    <p:sldId id="556" r:id="rId7"/>
    <p:sldId id="557" r:id="rId8"/>
    <p:sldId id="558" r:id="rId9"/>
    <p:sldId id="559" r:id="rId10"/>
    <p:sldId id="560" r:id="rId11"/>
    <p:sldId id="561" r:id="rId12"/>
    <p:sldId id="593" r:id="rId13"/>
    <p:sldId id="563" r:id="rId14"/>
    <p:sldId id="614" r:id="rId15"/>
    <p:sldId id="615" r:id="rId16"/>
    <p:sldId id="597" r:id="rId17"/>
    <p:sldId id="619" r:id="rId18"/>
    <p:sldId id="624" r:id="rId19"/>
    <p:sldId id="621" r:id="rId20"/>
    <p:sldId id="550" r:id="rId21"/>
    <p:sldId id="546" r:id="rId22"/>
    <p:sldId id="622" r:id="rId23"/>
    <p:sldId id="623" r:id="rId24"/>
    <p:sldId id="625" r:id="rId25"/>
    <p:sldId id="642" r:id="rId26"/>
    <p:sldId id="598" r:id="rId27"/>
    <p:sldId id="599" r:id="rId28"/>
    <p:sldId id="600" r:id="rId29"/>
    <p:sldId id="643" r:id="rId30"/>
    <p:sldId id="635" r:id="rId31"/>
    <p:sldId id="551" r:id="rId32"/>
    <p:sldId id="545" r:id="rId33"/>
    <p:sldId id="554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A33"/>
    <a:srgbClr val="FF3300"/>
    <a:srgbClr val="0000FF"/>
    <a:srgbClr val="5C0000"/>
    <a:srgbClr val="FF9900"/>
    <a:srgbClr val="FFD1D1"/>
    <a:srgbClr val="FFB9B9"/>
    <a:srgbClr val="FF9797"/>
    <a:srgbClr val="FF8F8F"/>
    <a:srgbClr val="DCD9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525"/>
    <p:restoredTop sz="76687" autoAdjust="0"/>
  </p:normalViewPr>
  <p:slideViewPr>
    <p:cSldViewPr>
      <p:cViewPr varScale="1">
        <p:scale>
          <a:sx n="80" d="100"/>
          <a:sy n="80" d="100"/>
        </p:scale>
        <p:origin x="856" y="192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6" d="100"/>
          <a:sy n="56" d="100"/>
        </p:scale>
        <p:origin x="-2850" y="-8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E60FC1-C18A-41E1-B5B3-73A5F51CC4CD}" type="datetimeFigureOut">
              <a:rPr lang="en-US" smtClean="0"/>
              <a:pPr/>
              <a:t>12/20/21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D6F88A-F17F-491B-A558-A5E9980DD53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8725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D6F88A-F17F-491B-A558-A5E9980DD532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2111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D6F88A-F17F-491B-A558-A5E9980DD532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3486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94EFF5-9A32-4B83-A582-2896876D65A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4183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94EFF5-9A32-4B83-A582-2896876D65A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7775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Giảng</a:t>
            </a:r>
            <a:r>
              <a:rPr lang="en-US" dirty="0"/>
              <a:t> </a:t>
            </a:r>
            <a:r>
              <a:rPr lang="en-US" dirty="0" err="1"/>
              <a:t>viên</a:t>
            </a:r>
            <a:r>
              <a:rPr lang="en-US" dirty="0"/>
              <a:t> </a:t>
            </a:r>
            <a:r>
              <a:rPr lang="en-US" dirty="0" err="1"/>
              <a:t>hướng</a:t>
            </a:r>
            <a:r>
              <a:rPr lang="en-US" dirty="0"/>
              <a:t> </a:t>
            </a:r>
            <a:r>
              <a:rPr lang="en-US" dirty="0" err="1"/>
              <a:t>dẫn</a:t>
            </a:r>
            <a:r>
              <a:rPr lang="en-US" dirty="0"/>
              <a:t> </a:t>
            </a:r>
            <a:r>
              <a:rPr lang="en-US" dirty="0" err="1"/>
              <a:t>thêm</a:t>
            </a:r>
            <a:r>
              <a:rPr lang="en-US" dirty="0"/>
              <a:t> </a:t>
            </a:r>
            <a:r>
              <a:rPr lang="en-US" dirty="0" err="1"/>
              <a:t>cách</a:t>
            </a:r>
            <a:r>
              <a:rPr lang="en-US" dirty="0"/>
              <a:t> </a:t>
            </a: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biệt</a:t>
            </a:r>
            <a:r>
              <a:rPr lang="en-US" dirty="0"/>
              <a:t> </a:t>
            </a:r>
            <a:r>
              <a:rPr lang="en-US" dirty="0" err="1"/>
              <a:t>fetch_row</a:t>
            </a:r>
            <a:r>
              <a:rPr lang="en-US" dirty="0"/>
              <a:t>(), </a:t>
            </a:r>
            <a:r>
              <a:rPr lang="en-US" dirty="0" err="1"/>
              <a:t>fetch_assoc</a:t>
            </a:r>
            <a:r>
              <a:rPr lang="en-US" dirty="0"/>
              <a:t>(), </a:t>
            </a:r>
            <a:r>
              <a:rPr lang="en-US" dirty="0" err="1"/>
              <a:t>fetch_object</a:t>
            </a:r>
            <a:r>
              <a:rPr lang="en-US"/>
              <a:t>()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94EFF5-9A32-4B83-A582-2896876D65A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1156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94EFF5-9A32-4B83-A582-2896876D65A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41549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94EFF5-9A32-4B83-A582-2896876D65A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5898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94EFF5-9A32-4B83-A582-2896876D65A4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4296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486400" y="4038600"/>
            <a:ext cx="6604000" cy="830884"/>
          </a:xfrm>
        </p:spPr>
        <p:txBody>
          <a:bodyPr>
            <a:norm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>
            <a:lvl1pPr algn="l">
              <a:defRPr sz="3200" b="1" cap="small" spc="0" baseline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  <a:latin typeface="Segoe UI" pitchFamily="34" charset="0"/>
                <a:cs typeface="Segoe UI" pitchFamily="34" charset="0"/>
              </a:defRPr>
            </a:lvl1pPr>
          </a:lstStyle>
          <a:p>
            <a:r>
              <a:rPr lang="en-US" dirty="0" err="1"/>
              <a:t>Tên</a:t>
            </a:r>
            <a:r>
              <a:rPr lang="en-US" dirty="0"/>
              <a:t> </a:t>
            </a:r>
            <a:r>
              <a:rPr lang="en-US" dirty="0" err="1"/>
              <a:t>môn</a:t>
            </a:r>
            <a:r>
              <a:rPr lang="en-US" dirty="0"/>
              <a:t> </a:t>
            </a:r>
            <a:r>
              <a:rPr lang="en-US" dirty="0" err="1"/>
              <a:t>học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486400" y="4876800"/>
            <a:ext cx="6604000" cy="914400"/>
          </a:xfrm>
        </p:spPr>
        <p:txBody>
          <a:bodyPr>
            <a:normAutofit/>
          </a:bodyPr>
          <a:lstStyle>
            <a:lvl1pPr marL="0" indent="0" algn="l">
              <a:buNone/>
              <a:defRPr sz="2800" b="1" cap="small" spc="0" baseline="0">
                <a:ln w="3175" cmpd="sng">
                  <a:gradFill>
                    <a:gsLst>
                      <a:gs pos="70000">
                        <a:schemeClr val="accent6">
                          <a:shade val="50000"/>
                          <a:satMod val="190000"/>
                        </a:schemeClr>
                      </a:gs>
                      <a:gs pos="0">
                        <a:schemeClr val="accent6">
                          <a:tint val="77000"/>
                          <a:satMod val="18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chemeClr val="accent6">
                    <a:tint val="15000"/>
                    <a:satMod val="200000"/>
                  </a:schemeClr>
                </a:solidFill>
                <a:effectLst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  <a:latin typeface="Segoe UI" pitchFamily="34" charset="0"/>
                <a:cs typeface="Segoe UI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/>
              <a:t>Tên</a:t>
            </a:r>
            <a:r>
              <a:rPr lang="en-US" dirty="0"/>
              <a:t> </a:t>
            </a:r>
            <a:r>
              <a:rPr lang="en-US" dirty="0" err="1"/>
              <a:t>bài</a:t>
            </a:r>
            <a:r>
              <a:rPr lang="en-US" dirty="0"/>
              <a:t> </a:t>
            </a:r>
            <a:r>
              <a:rPr lang="en-US" dirty="0" err="1"/>
              <a:t>học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216" y="1847308"/>
            <a:ext cx="4336184" cy="386769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0045" y="2464264"/>
            <a:ext cx="2573955" cy="26122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0272" y="533400"/>
            <a:ext cx="3064128" cy="1447800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8411975" y="2054424"/>
            <a:ext cx="3280064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1" cap="none" spc="0" dirty="0">
                <a:ln>
                  <a:noFill/>
                </a:ln>
                <a:solidFill>
                  <a:schemeClr val="bg1"/>
                </a:solidFill>
                <a:effectLst/>
                <a:latin typeface="Segoe UI" pitchFamily="34" charset="0"/>
                <a:cs typeface="Segoe UI" pitchFamily="34" charset="0"/>
              </a:rPr>
              <a:t>Conceive</a:t>
            </a:r>
            <a:r>
              <a:rPr lang="en-US" sz="1400" b="1" cap="none" spc="0" baseline="0" dirty="0">
                <a:ln>
                  <a:noFill/>
                </a:ln>
                <a:solidFill>
                  <a:schemeClr val="bg1"/>
                </a:solidFill>
                <a:effectLst/>
                <a:latin typeface="Segoe UI" pitchFamily="34" charset="0"/>
                <a:cs typeface="Segoe UI" pitchFamily="34" charset="0"/>
              </a:rPr>
              <a:t> Design Implement Operate</a:t>
            </a:r>
            <a:endParaRPr lang="en-US" sz="1400" b="1" cap="none" spc="0" dirty="0">
              <a:ln>
                <a:noFill/>
              </a:ln>
              <a:solidFill>
                <a:schemeClr val="bg1"/>
              </a:solidFill>
              <a:effectLst/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1525880" y="5864424"/>
            <a:ext cx="2501005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1" cap="all" spc="0" dirty="0" err="1">
                <a:ln>
                  <a:noFill/>
                </a:ln>
                <a:solidFill>
                  <a:schemeClr val="bg1"/>
                </a:solidFill>
                <a:effectLst/>
                <a:latin typeface="Segoe UI" pitchFamily="34" charset="0"/>
                <a:cs typeface="Segoe UI" pitchFamily="34" charset="0"/>
              </a:rPr>
              <a:t>Thực</a:t>
            </a:r>
            <a:r>
              <a:rPr lang="en-US" sz="1400" b="1" cap="all" spc="0" baseline="0" dirty="0">
                <a:ln>
                  <a:noFill/>
                </a:ln>
                <a:solidFill>
                  <a:schemeClr val="bg1"/>
                </a:solidFill>
                <a:effectLst/>
                <a:latin typeface="Segoe UI" pitchFamily="34" charset="0"/>
                <a:cs typeface="Segoe UI" pitchFamily="34" charset="0"/>
              </a:rPr>
              <a:t> </a:t>
            </a:r>
            <a:r>
              <a:rPr lang="en-US" sz="1400" b="1" cap="all" spc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Segoe UI" pitchFamily="34" charset="0"/>
                <a:cs typeface="Segoe UI" pitchFamily="34" charset="0"/>
              </a:rPr>
              <a:t>học</a:t>
            </a:r>
            <a:r>
              <a:rPr lang="en-US" sz="1400" b="1" cap="all" spc="0" baseline="0" dirty="0">
                <a:ln>
                  <a:noFill/>
                </a:ln>
                <a:solidFill>
                  <a:schemeClr val="bg1"/>
                </a:solidFill>
                <a:effectLst/>
                <a:latin typeface="Segoe UI" pitchFamily="34" charset="0"/>
                <a:cs typeface="Segoe UI" pitchFamily="34" charset="0"/>
              </a:rPr>
              <a:t> – </a:t>
            </a:r>
            <a:r>
              <a:rPr lang="en-US" sz="1400" b="1" cap="all" spc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Segoe UI" pitchFamily="34" charset="0"/>
                <a:cs typeface="Segoe UI" pitchFamily="34" charset="0"/>
              </a:rPr>
              <a:t>Thực</a:t>
            </a:r>
            <a:r>
              <a:rPr lang="en-US" sz="1400" b="1" cap="all" spc="0" baseline="0" dirty="0">
                <a:ln>
                  <a:noFill/>
                </a:ln>
                <a:solidFill>
                  <a:schemeClr val="bg1"/>
                </a:solidFill>
                <a:effectLst/>
                <a:latin typeface="Segoe UI" pitchFamily="34" charset="0"/>
                <a:cs typeface="Segoe UI" pitchFamily="34" charset="0"/>
              </a:rPr>
              <a:t> </a:t>
            </a:r>
            <a:r>
              <a:rPr lang="en-US" sz="1400" b="1" cap="all" spc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Segoe UI" pitchFamily="34" charset="0"/>
                <a:cs typeface="Segoe UI" pitchFamily="34" charset="0"/>
              </a:rPr>
              <a:t>nghiệp</a:t>
            </a:r>
            <a:endParaRPr lang="en-US" sz="1400" b="1" cap="all" spc="0" dirty="0">
              <a:ln>
                <a:noFill/>
              </a:ln>
              <a:solidFill>
                <a:schemeClr val="bg1"/>
              </a:solidFill>
              <a:effectLst/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11" name="Rectangle 10"/>
          <p:cNvSpPr/>
          <p:nvPr userDrawn="1"/>
        </p:nvSpPr>
        <p:spPr>
          <a:xfrm>
            <a:off x="9584555" y="6550224"/>
            <a:ext cx="2215671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1" cap="none" spc="0" dirty="0">
                <a:ln>
                  <a:noFill/>
                </a:ln>
                <a:solidFill>
                  <a:srgbClr val="FF3300"/>
                </a:solidFill>
                <a:effectLst/>
                <a:latin typeface="Segoe UI" pitchFamily="34" charset="0"/>
                <a:cs typeface="Segoe UI" pitchFamily="34" charset="0"/>
              </a:rPr>
              <a:t>http://www.poly.edu.vn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5486400" y="4876800"/>
            <a:ext cx="6604000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5537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3200" y="274638"/>
            <a:ext cx="8839200" cy="563562"/>
          </a:xfrm>
        </p:spPr>
        <p:txBody>
          <a:bodyPr>
            <a:noAutofit/>
          </a:bodyPr>
          <a:lstStyle>
            <a:lvl1pPr algn="r">
              <a:defRPr sz="3200" b="1" cap="small" baseline="0">
                <a:solidFill>
                  <a:srgbClr val="FF5A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itchFamily="34" charset="0"/>
                <a:cs typeface="Segoe U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914400"/>
            <a:ext cx="5386917" cy="639762"/>
          </a:xfrm>
        </p:spPr>
        <p:txBody>
          <a:bodyPr anchor="b"/>
          <a:lstStyle>
            <a:lvl1pPr marL="0" indent="0" algn="l">
              <a:buNone/>
              <a:defRPr sz="2400" b="1" cap="small" baseline="0">
                <a:solidFill>
                  <a:srgbClr val="FF5A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1600201"/>
            <a:ext cx="5386917" cy="4525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914400"/>
            <a:ext cx="5389033" cy="639762"/>
          </a:xfrm>
        </p:spPr>
        <p:txBody>
          <a:bodyPr anchor="b"/>
          <a:lstStyle>
            <a:lvl1pPr marL="0" indent="0" algn="l">
              <a:buNone/>
              <a:defRPr sz="2400" b="1" cap="small" baseline="0">
                <a:solidFill>
                  <a:srgbClr val="FF5A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1600201"/>
            <a:ext cx="5389033" cy="4525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416" y="218718"/>
            <a:ext cx="2104784" cy="548806"/>
          </a:xfrm>
          <a:prstGeom prst="rect">
            <a:avLst/>
          </a:prstGeom>
        </p:spPr>
      </p:pic>
      <p:cxnSp>
        <p:nvCxnSpPr>
          <p:cNvPr id="11" name="Straight Connector 10"/>
          <p:cNvCxnSpPr/>
          <p:nvPr userDrawn="1"/>
        </p:nvCxnSpPr>
        <p:spPr>
          <a:xfrm>
            <a:off x="609600" y="838200"/>
            <a:ext cx="10972800" cy="0"/>
          </a:xfrm>
          <a:prstGeom prst="line">
            <a:avLst/>
          </a:prstGeom>
          <a:ln w="3810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04542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591965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242089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596359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3765948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1BFD7-1BFB-4165-B6C8-93BD150BB7E4}" type="datetimeFigureOut">
              <a:rPr lang="en-US" smtClean="0"/>
              <a:t>12/20/21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CEE26-D979-411F-B229-D9F26BAEDF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5005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254266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3200" y="274638"/>
            <a:ext cx="8839200" cy="487362"/>
          </a:xfrm>
        </p:spPr>
        <p:txBody>
          <a:bodyPr>
            <a:noAutofit/>
          </a:bodyPr>
          <a:lstStyle>
            <a:lvl1pPr algn="r">
              <a:defRPr sz="2800" b="1" cap="small" baseline="0">
                <a:solidFill>
                  <a:srgbClr val="FF5A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itchFamily="34" charset="0"/>
                <a:cs typeface="Segoe U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066800"/>
            <a:ext cx="10972800" cy="5257800"/>
          </a:xfrm>
        </p:spPr>
        <p:txBody>
          <a:bodyPr>
            <a:normAutofit/>
          </a:bodyPr>
          <a:lstStyle>
            <a:lvl1pPr marL="342900" indent="-342900">
              <a:buClr>
                <a:srgbClr val="FF5A33"/>
              </a:buClr>
              <a:buFont typeface="Wingdings" pitchFamily="2" charset="2"/>
              <a:buChar char="q"/>
              <a:defRPr sz="2800">
                <a:latin typeface="Segoe UI" pitchFamily="34" charset="0"/>
                <a:cs typeface="Segoe UI" pitchFamily="34" charset="0"/>
              </a:defRPr>
            </a:lvl1pPr>
            <a:lvl2pPr marL="742950" indent="-285750">
              <a:buClr>
                <a:srgbClr val="FF5A33"/>
              </a:buClr>
              <a:buFont typeface="Wingdings" pitchFamily="2" charset="2"/>
              <a:buChar char="v"/>
              <a:defRPr sz="2400">
                <a:latin typeface="Segoe UI" pitchFamily="34" charset="0"/>
                <a:cs typeface="Segoe UI" pitchFamily="34" charset="0"/>
              </a:defRPr>
            </a:lvl2pPr>
            <a:lvl3pPr marL="1143000" indent="-228600">
              <a:buClr>
                <a:srgbClr val="FF5A33"/>
              </a:buClr>
              <a:buFont typeface="Wingdings" pitchFamily="2" charset="2"/>
              <a:buChar char="Ø"/>
              <a:defRPr sz="2000">
                <a:latin typeface="Segoe UI" pitchFamily="34" charset="0"/>
                <a:cs typeface="Segoe UI" pitchFamily="34" charset="0"/>
              </a:defRPr>
            </a:lvl3pPr>
            <a:lvl4pPr marL="1600200" indent="-228600">
              <a:buClr>
                <a:srgbClr val="FF5A33"/>
              </a:buClr>
              <a:buFont typeface="Wingdings" pitchFamily="2" charset="2"/>
              <a:buChar char="ü"/>
              <a:defRPr sz="1800">
                <a:latin typeface="Segoe UI" pitchFamily="34" charset="0"/>
                <a:cs typeface="Segoe UI" pitchFamily="34" charset="0"/>
              </a:defRPr>
            </a:lvl4pPr>
            <a:lvl5pPr marL="2057400" indent="-228600">
              <a:buClr>
                <a:srgbClr val="FF5A33"/>
              </a:buClr>
              <a:buFont typeface="Wingdings" pitchFamily="2" charset="2"/>
              <a:buChar char="§"/>
              <a:defRPr sz="1800">
                <a:latin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416" y="218718"/>
            <a:ext cx="2104784" cy="548806"/>
          </a:xfrm>
          <a:prstGeom prst="rect">
            <a:avLst/>
          </a:prstGeom>
        </p:spPr>
      </p:pic>
      <p:cxnSp>
        <p:nvCxnSpPr>
          <p:cNvPr id="9" name="Straight Connector 8"/>
          <p:cNvCxnSpPr/>
          <p:nvPr userDrawn="1"/>
        </p:nvCxnSpPr>
        <p:spPr>
          <a:xfrm>
            <a:off x="609600" y="838200"/>
            <a:ext cx="10972800" cy="0"/>
          </a:xfrm>
          <a:prstGeom prst="line">
            <a:avLst/>
          </a:prstGeom>
          <a:ln w="3810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74001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Objectiv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D:\Pictures\PNG\present.png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flipH="1">
            <a:off x="9956800" y="2976466"/>
            <a:ext cx="2235200" cy="3881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3200" y="274638"/>
            <a:ext cx="8839200" cy="487362"/>
          </a:xfrm>
        </p:spPr>
        <p:txBody>
          <a:bodyPr>
            <a:noAutofit/>
          </a:bodyPr>
          <a:lstStyle>
            <a:lvl1pPr algn="r">
              <a:defRPr sz="2800" b="1" cap="small" baseline="0">
                <a:solidFill>
                  <a:srgbClr val="FF5A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itchFamily="34" charset="0"/>
                <a:cs typeface="Segoe U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066800"/>
            <a:ext cx="10972800" cy="5257800"/>
          </a:xfrm>
        </p:spPr>
        <p:txBody>
          <a:bodyPr>
            <a:normAutofit/>
          </a:bodyPr>
          <a:lstStyle>
            <a:lvl1pPr marL="342900" indent="-342900">
              <a:buClr>
                <a:srgbClr val="FF5A33"/>
              </a:buClr>
              <a:buFont typeface="Wingdings" pitchFamily="2" charset="2"/>
              <a:buChar char="¤"/>
              <a:defRPr sz="2800">
                <a:latin typeface="Segoe UI" pitchFamily="34" charset="0"/>
                <a:cs typeface="Segoe UI" pitchFamily="34" charset="0"/>
              </a:defRPr>
            </a:lvl1pPr>
            <a:lvl2pPr marL="742950" indent="-285750">
              <a:buClr>
                <a:srgbClr val="FF5A33"/>
              </a:buClr>
              <a:buFont typeface="Wingdings" pitchFamily="2" charset="2"/>
              <a:buChar char="v"/>
              <a:defRPr sz="2400">
                <a:latin typeface="Segoe UI" pitchFamily="34" charset="0"/>
                <a:cs typeface="Segoe UI" pitchFamily="34" charset="0"/>
              </a:defRPr>
            </a:lvl2pPr>
            <a:lvl3pPr marL="1143000" indent="-228600">
              <a:buClr>
                <a:srgbClr val="FF5A33"/>
              </a:buClr>
              <a:buFont typeface="Wingdings" pitchFamily="2" charset="2"/>
              <a:buChar char="Ø"/>
              <a:defRPr sz="2000">
                <a:latin typeface="Segoe UI" pitchFamily="34" charset="0"/>
                <a:cs typeface="Segoe UI" pitchFamily="34" charset="0"/>
              </a:defRPr>
            </a:lvl3pPr>
            <a:lvl4pPr marL="1600200" indent="-228600">
              <a:buClr>
                <a:srgbClr val="FF5A33"/>
              </a:buClr>
              <a:buFont typeface="Wingdings" pitchFamily="2" charset="2"/>
              <a:buChar char="ü"/>
              <a:defRPr sz="1800">
                <a:latin typeface="Segoe UI" pitchFamily="34" charset="0"/>
                <a:cs typeface="Segoe UI" pitchFamily="34" charset="0"/>
              </a:defRPr>
            </a:lvl4pPr>
            <a:lvl5pPr marL="2057400" indent="-228600">
              <a:buClr>
                <a:srgbClr val="FF5A33"/>
              </a:buClr>
              <a:buFont typeface="Wingdings" pitchFamily="2" charset="2"/>
              <a:buChar char="§"/>
              <a:defRPr sz="1800">
                <a:latin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416" y="218718"/>
            <a:ext cx="2104784" cy="548806"/>
          </a:xfrm>
          <a:prstGeom prst="rect">
            <a:avLst/>
          </a:prstGeom>
        </p:spPr>
      </p:pic>
      <p:cxnSp>
        <p:nvCxnSpPr>
          <p:cNvPr id="9" name="Straight Connector 8"/>
          <p:cNvCxnSpPr/>
          <p:nvPr userDrawn="1"/>
        </p:nvCxnSpPr>
        <p:spPr>
          <a:xfrm>
            <a:off x="609600" y="838200"/>
            <a:ext cx="10972800" cy="0"/>
          </a:xfrm>
          <a:prstGeom prst="line">
            <a:avLst/>
          </a:prstGeom>
          <a:ln w="3810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86125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D:\Pictures\PNG\present.png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flipH="1">
            <a:off x="9956800" y="2976466"/>
            <a:ext cx="2235200" cy="3881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3200" y="274638"/>
            <a:ext cx="8839200" cy="487362"/>
          </a:xfrm>
        </p:spPr>
        <p:txBody>
          <a:bodyPr>
            <a:noAutofit/>
          </a:bodyPr>
          <a:lstStyle>
            <a:lvl1pPr algn="r">
              <a:defRPr sz="2800" b="1" cap="small" baseline="0">
                <a:solidFill>
                  <a:srgbClr val="FF5A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itchFamily="34" charset="0"/>
                <a:cs typeface="Segoe U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066800"/>
            <a:ext cx="10972800" cy="5257800"/>
          </a:xfrm>
        </p:spPr>
        <p:txBody>
          <a:bodyPr>
            <a:normAutofit/>
          </a:bodyPr>
          <a:lstStyle>
            <a:lvl1pPr marL="342900" indent="-342900">
              <a:buClr>
                <a:srgbClr val="FF5A33"/>
              </a:buClr>
              <a:buFont typeface="Wingdings" pitchFamily="2" charset="2"/>
              <a:buChar char="&amp;"/>
              <a:defRPr sz="2800">
                <a:latin typeface="Segoe UI" pitchFamily="34" charset="0"/>
                <a:cs typeface="Segoe UI" pitchFamily="34" charset="0"/>
              </a:defRPr>
            </a:lvl1pPr>
            <a:lvl2pPr marL="742950" indent="-285750">
              <a:buClr>
                <a:srgbClr val="FF5A33"/>
              </a:buClr>
              <a:buFont typeface="Wingdings" pitchFamily="2" charset="2"/>
              <a:buChar char="v"/>
              <a:defRPr sz="2400">
                <a:latin typeface="Segoe UI" pitchFamily="34" charset="0"/>
                <a:cs typeface="Segoe UI" pitchFamily="34" charset="0"/>
              </a:defRPr>
            </a:lvl2pPr>
            <a:lvl3pPr marL="1143000" indent="-228600">
              <a:buClr>
                <a:srgbClr val="FF5A33"/>
              </a:buClr>
              <a:buFont typeface="Wingdings" pitchFamily="2" charset="2"/>
              <a:buChar char="Ø"/>
              <a:defRPr sz="2000">
                <a:latin typeface="Segoe UI" pitchFamily="34" charset="0"/>
                <a:cs typeface="Segoe UI" pitchFamily="34" charset="0"/>
              </a:defRPr>
            </a:lvl3pPr>
            <a:lvl4pPr marL="1600200" indent="-228600">
              <a:buClr>
                <a:srgbClr val="FF5A33"/>
              </a:buClr>
              <a:buFont typeface="Wingdings" pitchFamily="2" charset="2"/>
              <a:buChar char="ü"/>
              <a:defRPr sz="1800">
                <a:latin typeface="Segoe UI" pitchFamily="34" charset="0"/>
                <a:cs typeface="Segoe UI" pitchFamily="34" charset="0"/>
              </a:defRPr>
            </a:lvl4pPr>
            <a:lvl5pPr marL="2057400" indent="-228600">
              <a:buClr>
                <a:srgbClr val="FF5A33"/>
              </a:buClr>
              <a:buFont typeface="Wingdings" pitchFamily="2" charset="2"/>
              <a:buChar char="§"/>
              <a:defRPr sz="1800">
                <a:latin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416" y="218718"/>
            <a:ext cx="2104784" cy="548806"/>
          </a:xfrm>
          <a:prstGeom prst="rect">
            <a:avLst/>
          </a:prstGeom>
        </p:spPr>
      </p:pic>
      <p:cxnSp>
        <p:nvCxnSpPr>
          <p:cNvPr id="9" name="Straight Connector 8"/>
          <p:cNvCxnSpPr/>
          <p:nvPr userDrawn="1"/>
        </p:nvCxnSpPr>
        <p:spPr>
          <a:xfrm>
            <a:off x="609600" y="838200"/>
            <a:ext cx="10972800" cy="0"/>
          </a:xfrm>
          <a:prstGeom prst="line">
            <a:avLst/>
          </a:prstGeom>
          <a:ln w="3810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4067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ummary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D:\Pictures\PNG\present.png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flipH="1">
            <a:off x="9956800" y="2976466"/>
            <a:ext cx="2235200" cy="3881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3200" y="274638"/>
            <a:ext cx="8839200" cy="487362"/>
          </a:xfrm>
        </p:spPr>
        <p:txBody>
          <a:bodyPr>
            <a:noAutofit/>
          </a:bodyPr>
          <a:lstStyle>
            <a:lvl1pPr algn="r">
              <a:defRPr sz="2800" b="1" cap="small" baseline="0">
                <a:solidFill>
                  <a:srgbClr val="FF5A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itchFamily="34" charset="0"/>
                <a:cs typeface="Segoe U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066800"/>
            <a:ext cx="10972800" cy="5257800"/>
          </a:xfrm>
        </p:spPr>
        <p:txBody>
          <a:bodyPr>
            <a:normAutofit/>
          </a:bodyPr>
          <a:lstStyle>
            <a:lvl1pPr marL="342900" indent="-342900">
              <a:buClr>
                <a:srgbClr val="FF5A33"/>
              </a:buClr>
              <a:buFont typeface="Wingdings" pitchFamily="2" charset="2"/>
              <a:buChar char="þ"/>
              <a:defRPr sz="2800">
                <a:latin typeface="Segoe UI" pitchFamily="34" charset="0"/>
                <a:cs typeface="Segoe UI" pitchFamily="34" charset="0"/>
              </a:defRPr>
            </a:lvl1pPr>
            <a:lvl2pPr marL="742950" indent="-285750">
              <a:buClr>
                <a:srgbClr val="FF5A33"/>
              </a:buClr>
              <a:buFont typeface="Wingdings" pitchFamily="2" charset="2"/>
              <a:buChar char="v"/>
              <a:defRPr sz="2400">
                <a:latin typeface="Segoe UI" pitchFamily="34" charset="0"/>
                <a:cs typeface="Segoe UI" pitchFamily="34" charset="0"/>
              </a:defRPr>
            </a:lvl2pPr>
            <a:lvl3pPr marL="1143000" indent="-228600">
              <a:buClr>
                <a:srgbClr val="FF5A33"/>
              </a:buClr>
              <a:buFont typeface="Wingdings" pitchFamily="2" charset="2"/>
              <a:buChar char="Ø"/>
              <a:defRPr sz="2000">
                <a:latin typeface="Segoe UI" pitchFamily="34" charset="0"/>
                <a:cs typeface="Segoe UI" pitchFamily="34" charset="0"/>
              </a:defRPr>
            </a:lvl3pPr>
            <a:lvl4pPr marL="1600200" indent="-228600">
              <a:buClr>
                <a:srgbClr val="FF5A33"/>
              </a:buClr>
              <a:buFont typeface="Wingdings" pitchFamily="2" charset="2"/>
              <a:buChar char="ü"/>
              <a:defRPr sz="1800">
                <a:latin typeface="Segoe UI" pitchFamily="34" charset="0"/>
                <a:cs typeface="Segoe UI" pitchFamily="34" charset="0"/>
              </a:defRPr>
            </a:lvl4pPr>
            <a:lvl5pPr marL="2057400" indent="-228600">
              <a:buClr>
                <a:srgbClr val="FF5A33"/>
              </a:buClr>
              <a:buFont typeface="Wingdings" pitchFamily="2" charset="2"/>
              <a:buChar char="§"/>
              <a:defRPr sz="1800">
                <a:latin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416" y="218718"/>
            <a:ext cx="2104784" cy="548806"/>
          </a:xfrm>
          <a:prstGeom prst="rect">
            <a:avLst/>
          </a:prstGeom>
        </p:spPr>
      </p:pic>
      <p:cxnSp>
        <p:nvCxnSpPr>
          <p:cNvPr id="9" name="Straight Connector 8"/>
          <p:cNvCxnSpPr/>
          <p:nvPr userDrawn="1"/>
        </p:nvCxnSpPr>
        <p:spPr>
          <a:xfrm>
            <a:off x="609600" y="838200"/>
            <a:ext cx="10972800" cy="0"/>
          </a:xfrm>
          <a:prstGeom prst="line">
            <a:avLst/>
          </a:prstGeom>
          <a:ln w="3810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9418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ctr">
              <a:defRPr sz="4000" b="1" cap="small" spc="0" baseline="0">
                <a:ln w="31550" cmpd="sng">
                  <a:gradFill>
                    <a:gsLst>
                      <a:gs pos="70000">
                        <a:schemeClr val="accent6">
                          <a:shade val="50000"/>
                          <a:satMod val="190000"/>
                        </a:schemeClr>
                      </a:gs>
                      <a:gs pos="0">
                        <a:schemeClr val="accent6">
                          <a:tint val="77000"/>
                          <a:satMod val="18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chemeClr val="accent6">
                    <a:tint val="15000"/>
                    <a:satMod val="200000"/>
                  </a:schemeClr>
                </a:solidFill>
                <a:effectLst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3542" y="1219201"/>
            <a:ext cx="2984916" cy="3029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8401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1200" y="3581400"/>
            <a:ext cx="10972800" cy="11430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pic>
        <p:nvPicPr>
          <p:cNvPr id="5122" name="Picture 2" descr="Image result for Demo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7200" y="1295400"/>
            <a:ext cx="8546253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96903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you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1BFD7-1BFB-4165-B6C8-93BD150BB7E4}" type="datetimeFigureOut">
              <a:rPr lang="en-US" smtClean="0"/>
              <a:t>12/20/21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CEE26-D979-411F-B229-D9F26BAEDF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6245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3200" y="274638"/>
            <a:ext cx="8839200" cy="492886"/>
          </a:xfrm>
        </p:spPr>
        <p:txBody>
          <a:bodyPr>
            <a:noAutofit/>
          </a:bodyPr>
          <a:lstStyle>
            <a:lvl1pPr algn="r">
              <a:defRPr sz="3200" b="1" cap="small" baseline="0">
                <a:solidFill>
                  <a:srgbClr val="FF5A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itchFamily="34" charset="0"/>
                <a:cs typeface="Segoe U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914401"/>
            <a:ext cx="5384800" cy="5211763"/>
          </a:xfrm>
        </p:spPr>
        <p:txBody>
          <a:bodyPr/>
          <a:lstStyle>
            <a:lvl1pPr marL="342900" indent="-342900">
              <a:buClr>
                <a:srgbClr val="FF3300"/>
              </a:buClr>
              <a:buFont typeface="Wingdings" pitchFamily="2" charset="2"/>
              <a:buChar char="v"/>
              <a:defRPr sz="2800">
                <a:latin typeface="Segoe UI" pitchFamily="34" charset="0"/>
                <a:cs typeface="Segoe UI" pitchFamily="34" charset="0"/>
              </a:defRPr>
            </a:lvl1pPr>
            <a:lvl2pPr marL="742950" indent="-285750">
              <a:buClr>
                <a:srgbClr val="FF3300"/>
              </a:buClr>
              <a:buFont typeface="Wingdings" pitchFamily="2" charset="2"/>
              <a:buChar char="Ø"/>
              <a:defRPr sz="2400">
                <a:latin typeface="Segoe UI" pitchFamily="34" charset="0"/>
                <a:cs typeface="Segoe UI" pitchFamily="34" charset="0"/>
              </a:defRPr>
            </a:lvl2pPr>
            <a:lvl3pPr>
              <a:defRPr sz="2000">
                <a:latin typeface="Segoe UI" pitchFamily="34" charset="0"/>
                <a:cs typeface="Segoe UI" pitchFamily="34" charset="0"/>
              </a:defRPr>
            </a:lvl3pPr>
            <a:lvl4pPr>
              <a:defRPr sz="1800">
                <a:latin typeface="Segoe UI" pitchFamily="34" charset="0"/>
                <a:cs typeface="Segoe UI" pitchFamily="34" charset="0"/>
              </a:defRPr>
            </a:lvl4pPr>
            <a:lvl5pPr>
              <a:defRPr sz="1800">
                <a:latin typeface="Segoe UI" pitchFamily="34" charset="0"/>
                <a:cs typeface="Segoe UI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914401"/>
            <a:ext cx="5384800" cy="5211763"/>
          </a:xfrm>
        </p:spPr>
        <p:txBody>
          <a:bodyPr/>
          <a:lstStyle>
            <a:lvl1pPr marL="342900" indent="-342900">
              <a:buClr>
                <a:srgbClr val="FF3300"/>
              </a:buClr>
              <a:buFont typeface="Wingdings" pitchFamily="2" charset="2"/>
              <a:buChar char="v"/>
              <a:defRPr sz="2800">
                <a:latin typeface="Segoe UI" pitchFamily="34" charset="0"/>
                <a:cs typeface="Segoe UI" pitchFamily="34" charset="0"/>
              </a:defRPr>
            </a:lvl1pPr>
            <a:lvl2pPr marL="742950" indent="-285750">
              <a:buClr>
                <a:srgbClr val="FF3300"/>
              </a:buClr>
              <a:buFont typeface="Wingdings" pitchFamily="2" charset="2"/>
              <a:buChar char="Ø"/>
              <a:defRPr sz="2400">
                <a:latin typeface="Segoe UI" pitchFamily="34" charset="0"/>
                <a:cs typeface="Segoe UI" pitchFamily="34" charset="0"/>
              </a:defRPr>
            </a:lvl2pPr>
            <a:lvl3pPr>
              <a:defRPr sz="2000">
                <a:latin typeface="Segoe UI" pitchFamily="34" charset="0"/>
                <a:cs typeface="Segoe UI" pitchFamily="34" charset="0"/>
              </a:defRPr>
            </a:lvl3pPr>
            <a:lvl4pPr>
              <a:defRPr sz="1800">
                <a:latin typeface="Segoe UI" pitchFamily="34" charset="0"/>
                <a:cs typeface="Segoe UI" pitchFamily="34" charset="0"/>
              </a:defRPr>
            </a:lvl4pPr>
            <a:lvl5pPr>
              <a:defRPr sz="1800">
                <a:latin typeface="Segoe UI" pitchFamily="34" charset="0"/>
                <a:cs typeface="Segoe UI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416" y="218718"/>
            <a:ext cx="2104784" cy="548806"/>
          </a:xfrm>
          <a:prstGeom prst="rect">
            <a:avLst/>
          </a:prstGeom>
        </p:spPr>
      </p:pic>
      <p:cxnSp>
        <p:nvCxnSpPr>
          <p:cNvPr id="9" name="Straight Connector 8"/>
          <p:cNvCxnSpPr/>
          <p:nvPr userDrawn="1"/>
        </p:nvCxnSpPr>
        <p:spPr>
          <a:xfrm>
            <a:off x="609600" y="838200"/>
            <a:ext cx="10972800" cy="0"/>
          </a:xfrm>
          <a:prstGeom prst="line">
            <a:avLst/>
          </a:prstGeom>
          <a:ln w="3810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3715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6397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990600"/>
            <a:ext cx="10972800" cy="5135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61BFD7-1BFB-4165-B6C8-93BD150BB7E4}" type="datetimeFigureOut">
              <a:rPr lang="en-US" smtClean="0"/>
              <a:t>12/20/21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ACEE26-D979-411F-B229-D9F26BAEDF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9189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85" r:id="rId3"/>
    <p:sldLayoutId id="2147483686" r:id="rId4"/>
    <p:sldLayoutId id="2147483687" r:id="rId5"/>
    <p:sldLayoutId id="2147483673" r:id="rId6"/>
    <p:sldLayoutId id="2147483688" r:id="rId7"/>
    <p:sldLayoutId id="2147483689" r:id="rId8"/>
    <p:sldLayoutId id="2147483674" r:id="rId9"/>
    <p:sldLayoutId id="2147483675" r:id="rId10"/>
    <p:sldLayoutId id="2147483676" r:id="rId11"/>
    <p:sldLayoutId id="2147483677" r:id="rId12"/>
    <p:sldLayoutId id="2147483678" r:id="rId13"/>
    <p:sldLayoutId id="2147483679" r:id="rId14"/>
    <p:sldLayoutId id="2147483680" r:id="rId15"/>
    <p:sldLayoutId id="2147483681" r:id="rId16"/>
  </p:sldLayoutIdLst>
  <p:txStyles>
    <p:titleStyle>
      <a:lvl1pPr algn="ctr" defTabSz="914400" rtl="0" eaLnBrk="1" latinLnBrk="0" hangingPunct="1">
        <a:spcBef>
          <a:spcPct val="0"/>
        </a:spcBef>
        <a:buNone/>
        <a:defRPr sz="4400" b="1" kern="1200" cap="small" baseline="0">
          <a:solidFill>
            <a:srgbClr val="FF5A33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Segoe UI" pitchFamily="34" charset="0"/>
          <a:ea typeface="+mj-ea"/>
          <a:cs typeface="Segoe UI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rgbClr val="FF3300"/>
        </a:buClr>
        <a:buFont typeface="Wingdings" pitchFamily="2" charset="2"/>
        <a:buChar char="v"/>
        <a:defRPr sz="3200" kern="1200">
          <a:solidFill>
            <a:schemeClr val="tx1"/>
          </a:solidFill>
          <a:latin typeface="Segoe UI" pitchFamily="34" charset="0"/>
          <a:ea typeface="+mn-ea"/>
          <a:cs typeface="Segoe UI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Clr>
          <a:srgbClr val="FF3300"/>
        </a:buClr>
        <a:buFont typeface="Wingdings" pitchFamily="2" charset="2"/>
        <a:buChar char="Ø"/>
        <a:defRPr sz="2800" kern="1200">
          <a:solidFill>
            <a:schemeClr val="tx1"/>
          </a:solidFill>
          <a:latin typeface="Segoe UI" pitchFamily="34" charset="0"/>
          <a:ea typeface="+mn-ea"/>
          <a:cs typeface="Segoe UI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Clr>
          <a:srgbClr val="FF3300"/>
        </a:buClr>
        <a:buFont typeface="Courier New" pitchFamily="49" charset="0"/>
        <a:buChar char="o"/>
        <a:defRPr sz="2400" kern="1200">
          <a:solidFill>
            <a:schemeClr val="tx1"/>
          </a:solidFill>
          <a:latin typeface="Segoe UI" pitchFamily="34" charset="0"/>
          <a:ea typeface="+mn-ea"/>
          <a:cs typeface="Segoe UI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Clr>
          <a:srgbClr val="FF3300"/>
        </a:buClr>
        <a:buFont typeface="Wingdings" pitchFamily="2" charset="2"/>
        <a:buChar char="§"/>
        <a:defRPr sz="2000" kern="1200">
          <a:solidFill>
            <a:schemeClr val="tx1"/>
          </a:solidFill>
          <a:latin typeface="Segoe UI" pitchFamily="34" charset="0"/>
          <a:ea typeface="+mn-ea"/>
          <a:cs typeface="Segoe UI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Segoe UI" pitchFamily="34" charset="0"/>
          <a:ea typeface="+mn-ea"/>
          <a:cs typeface="Segoe UI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Lập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php1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Php</a:t>
            </a:r>
            <a:r>
              <a:rPr lang="en-US" dirty="0"/>
              <a:t> &amp; </a:t>
            </a:r>
            <a:r>
              <a:rPr lang="en-US" dirty="0" err="1"/>
              <a:t>Mysql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5863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896377F-A227-C14C-A946-CECE222FE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PHP &amp; </a:t>
            </a:r>
            <a:r>
              <a:rPr lang="en-US" dirty="0" err="1"/>
              <a:t>MySQLi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203986E-6806-B642-915A-2BD5320D84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Ví</a:t>
            </a:r>
            <a:r>
              <a:rPr lang="en-US" dirty="0"/>
              <a:t> </a:t>
            </a:r>
            <a:r>
              <a:rPr lang="en-US" dirty="0" err="1"/>
              <a:t>dụ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EF92B7-A116-AC4A-B7A2-00C8AA933D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600200"/>
            <a:ext cx="8994959" cy="5257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6501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896377F-A227-C14C-A946-CECE222FE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PHP &amp; </a:t>
            </a:r>
            <a:r>
              <a:rPr lang="en-US" dirty="0" err="1"/>
              <a:t>MySQLi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203986E-6806-B642-915A-2BD5320D84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err="1"/>
              <a:t>Truy</a:t>
            </a:r>
            <a:r>
              <a:rPr lang="en-US" b="1" dirty="0"/>
              <a:t> </a:t>
            </a:r>
            <a:r>
              <a:rPr lang="en-US" b="1" dirty="0" err="1"/>
              <a:t>vấn</a:t>
            </a:r>
            <a:r>
              <a:rPr lang="en-US" b="1" dirty="0"/>
              <a:t> </a:t>
            </a:r>
            <a:r>
              <a:rPr lang="en-US" b="1" dirty="0" err="1"/>
              <a:t>dữ</a:t>
            </a:r>
            <a:r>
              <a:rPr lang="en-US" b="1" dirty="0"/>
              <a:t> </a:t>
            </a:r>
            <a:r>
              <a:rPr lang="en-US" b="1" dirty="0" err="1"/>
              <a:t>liệu</a:t>
            </a:r>
            <a:r>
              <a:rPr lang="en-US" dirty="0"/>
              <a:t>: query()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mysqli_query</a:t>
            </a:r>
            <a:r>
              <a:rPr lang="en-US" dirty="0"/>
              <a:t>()</a:t>
            </a:r>
          </a:p>
          <a:p>
            <a:r>
              <a:rPr lang="en-US" b="1" dirty="0"/>
              <a:t>OOP style </a:t>
            </a:r>
            <a:r>
              <a:rPr lang="en-US" dirty="0"/>
              <a:t>(</a:t>
            </a:r>
            <a:r>
              <a:rPr lang="en-US" dirty="0" err="1"/>
              <a:t>hướng</a:t>
            </a:r>
            <a:r>
              <a:rPr lang="en-US" dirty="0"/>
              <a:t> </a:t>
            </a:r>
            <a:r>
              <a:rPr lang="en-US" dirty="0" err="1"/>
              <a:t>đối</a:t>
            </a:r>
            <a:r>
              <a:rPr lang="en-US" dirty="0"/>
              <a:t> </a:t>
            </a:r>
            <a:r>
              <a:rPr lang="en-US" dirty="0" err="1"/>
              <a:t>tượng</a:t>
            </a:r>
            <a:r>
              <a:rPr lang="en-US" dirty="0"/>
              <a:t>):</a:t>
            </a:r>
          </a:p>
          <a:p>
            <a:pPr marL="0" indent="0">
              <a:buNone/>
            </a:pPr>
            <a:r>
              <a:rPr lang="en-US" dirty="0"/>
              <a:t>$connection-&gt;</a:t>
            </a:r>
            <a:r>
              <a:rPr lang="en-US" b="1" dirty="0">
                <a:solidFill>
                  <a:srgbClr val="C00000"/>
                </a:solidFill>
              </a:rPr>
              <a:t>query</a:t>
            </a:r>
            <a:r>
              <a:rPr lang="en-US" dirty="0"/>
              <a:t>($</a:t>
            </a:r>
            <a:r>
              <a:rPr lang="en-US" i="1" dirty="0"/>
              <a:t>query, $</a:t>
            </a:r>
            <a:r>
              <a:rPr lang="en-US" i="1" dirty="0" err="1"/>
              <a:t>resultmode</a:t>
            </a:r>
            <a:r>
              <a:rPr lang="en-US" dirty="0"/>
              <a:t>)</a:t>
            </a:r>
          </a:p>
          <a:p>
            <a:r>
              <a:rPr lang="en-US" b="1" dirty="0"/>
              <a:t>Procedural style </a:t>
            </a:r>
            <a:r>
              <a:rPr lang="en-US" dirty="0"/>
              <a:t>(</a:t>
            </a:r>
            <a:r>
              <a:rPr lang="en-US" dirty="0" err="1"/>
              <a:t>hướng</a:t>
            </a:r>
            <a:r>
              <a:rPr lang="en-US" dirty="0"/>
              <a:t> </a:t>
            </a:r>
            <a:r>
              <a:rPr lang="en-US" dirty="0" err="1"/>
              <a:t>thủ</a:t>
            </a:r>
            <a:r>
              <a:rPr lang="en-US" dirty="0"/>
              <a:t> </a:t>
            </a:r>
            <a:r>
              <a:rPr lang="en-US" dirty="0" err="1"/>
              <a:t>tục</a:t>
            </a:r>
            <a:r>
              <a:rPr lang="en-US" dirty="0"/>
              <a:t>):</a:t>
            </a:r>
          </a:p>
          <a:p>
            <a:pPr marL="0" indent="0">
              <a:buNone/>
            </a:pPr>
            <a:r>
              <a:rPr lang="en-US" b="1" dirty="0" err="1">
                <a:solidFill>
                  <a:srgbClr val="C00000"/>
                </a:solidFill>
              </a:rPr>
              <a:t>mysqli_query</a:t>
            </a:r>
            <a:r>
              <a:rPr lang="en-US" dirty="0"/>
              <a:t>($</a:t>
            </a:r>
            <a:r>
              <a:rPr lang="en-US" i="1" dirty="0"/>
              <a:t>connection, $query, $</a:t>
            </a:r>
            <a:r>
              <a:rPr lang="en-US" i="1" dirty="0" err="1"/>
              <a:t>resultmode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$connection: </a:t>
            </a:r>
            <a:r>
              <a:rPr lang="en-US" dirty="0" err="1"/>
              <a:t>bắt</a:t>
            </a:r>
            <a:r>
              <a:rPr lang="en-US" dirty="0"/>
              <a:t> </a:t>
            </a:r>
            <a:r>
              <a:rPr lang="en-US" dirty="0" err="1"/>
              <a:t>buộc</a:t>
            </a:r>
            <a:r>
              <a:rPr lang="en-US" dirty="0"/>
              <a:t>,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nối</a:t>
            </a:r>
            <a:r>
              <a:rPr lang="en-US" dirty="0"/>
              <a:t> </a:t>
            </a:r>
            <a:r>
              <a:rPr lang="en-US" dirty="0" err="1"/>
              <a:t>cơ</a:t>
            </a:r>
            <a:r>
              <a:rPr lang="en-US" dirty="0"/>
              <a:t> </a:t>
            </a:r>
            <a:r>
              <a:rPr lang="en-US" dirty="0" err="1"/>
              <a:t>sở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$query: </a:t>
            </a:r>
            <a:r>
              <a:rPr lang="en-US" dirty="0" err="1"/>
              <a:t>bắt</a:t>
            </a:r>
            <a:r>
              <a:rPr lang="en-US" dirty="0"/>
              <a:t> </a:t>
            </a:r>
            <a:r>
              <a:rPr lang="en-US" dirty="0" err="1"/>
              <a:t>buộc</a:t>
            </a:r>
            <a:r>
              <a:rPr lang="en-US" dirty="0"/>
              <a:t>, </a:t>
            </a:r>
            <a:r>
              <a:rPr lang="en-US" dirty="0" err="1"/>
              <a:t>câu</a:t>
            </a:r>
            <a:r>
              <a:rPr lang="en-US" dirty="0"/>
              <a:t> </a:t>
            </a:r>
            <a:r>
              <a:rPr lang="en-US" dirty="0" err="1"/>
              <a:t>truy</a:t>
            </a:r>
            <a:r>
              <a:rPr lang="en-US" dirty="0"/>
              <a:t> </a:t>
            </a:r>
            <a:r>
              <a:rPr lang="en-US" dirty="0" err="1"/>
              <a:t>vấn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$</a:t>
            </a:r>
            <a:r>
              <a:rPr lang="en-US" dirty="0" err="1"/>
              <a:t>resultmode</a:t>
            </a:r>
            <a:r>
              <a:rPr lang="en-US" dirty="0"/>
              <a:t>: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bắt</a:t>
            </a:r>
            <a:r>
              <a:rPr lang="en-US" dirty="0"/>
              <a:t> </a:t>
            </a:r>
            <a:r>
              <a:rPr lang="en-US" dirty="0" err="1"/>
              <a:t>buộc</a:t>
            </a:r>
            <a:r>
              <a:rPr lang="en-US" dirty="0"/>
              <a:t>.</a:t>
            </a:r>
          </a:p>
          <a:p>
            <a:pPr lvl="2"/>
            <a:r>
              <a:rPr lang="vi-VN" dirty="0"/>
              <a:t>MYSQLI_USE_RESULT: dùng để truy xuất lượng lớn dữ liệu</a:t>
            </a:r>
          </a:p>
          <a:p>
            <a:pPr lvl="2"/>
            <a:r>
              <a:rPr lang="vi-VN" dirty="0"/>
              <a:t>MYSQLI_STORE_RES:mặc định</a:t>
            </a:r>
          </a:p>
          <a:p>
            <a:pPr lvl="2"/>
            <a:endParaRPr lang="en-US" dirty="0"/>
          </a:p>
          <a:p>
            <a:pPr marL="0" indent="0">
              <a:buNone/>
            </a:pPr>
            <a:r>
              <a:rPr lang="en-US" sz="1400" i="1" dirty="0"/>
              <a:t>****** </a:t>
            </a:r>
            <a:r>
              <a:rPr lang="en-US" sz="1400" i="1" dirty="0" err="1"/>
              <a:t>Các</a:t>
            </a:r>
            <a:r>
              <a:rPr lang="en-US" sz="1400" i="1" dirty="0"/>
              <a:t> </a:t>
            </a:r>
            <a:r>
              <a:rPr lang="en-US" sz="1400" i="1" dirty="0" err="1"/>
              <a:t>ví</a:t>
            </a:r>
            <a:r>
              <a:rPr lang="en-US" sz="1400" i="1" dirty="0"/>
              <a:t> </a:t>
            </a:r>
            <a:r>
              <a:rPr lang="en-US" sz="1400" i="1" dirty="0" err="1"/>
              <a:t>dụ</a:t>
            </a:r>
            <a:r>
              <a:rPr lang="en-US" sz="1400" i="1" dirty="0"/>
              <a:t> </a:t>
            </a:r>
            <a:r>
              <a:rPr lang="en-US" sz="1400" i="1" dirty="0" err="1"/>
              <a:t>sẽ</a:t>
            </a:r>
            <a:r>
              <a:rPr lang="en-US" sz="1400" i="1" dirty="0"/>
              <a:t> </a:t>
            </a:r>
            <a:r>
              <a:rPr lang="en-US" sz="1400" i="1" dirty="0" err="1"/>
              <a:t>trình</a:t>
            </a:r>
            <a:r>
              <a:rPr lang="en-US" sz="1400" i="1" dirty="0"/>
              <a:t> </a:t>
            </a:r>
            <a:r>
              <a:rPr lang="en-US" sz="1400" i="1" dirty="0" err="1"/>
              <a:t>bày</a:t>
            </a:r>
            <a:r>
              <a:rPr lang="en-US" sz="1400" i="1" dirty="0"/>
              <a:t> </a:t>
            </a:r>
            <a:r>
              <a:rPr lang="en-US" sz="1400" i="1" dirty="0" err="1"/>
              <a:t>theo</a:t>
            </a:r>
            <a:r>
              <a:rPr lang="en-US" sz="1400" i="1" dirty="0"/>
              <a:t> OOP style.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49016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104C6E9-8EAF-DD48-8C52-A54D6B48D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PHP &amp; </a:t>
            </a:r>
            <a:r>
              <a:rPr lang="en-US" dirty="0" err="1"/>
              <a:t>Mysqli</a:t>
            </a:r>
            <a:r>
              <a:rPr lang="en-US" dirty="0"/>
              <a:t>: </a:t>
            </a:r>
            <a:r>
              <a:rPr lang="en-US" dirty="0" err="1"/>
              <a:t>Tạo</a:t>
            </a:r>
            <a:r>
              <a:rPr lang="en-US" dirty="0"/>
              <a:t> </a:t>
            </a:r>
            <a:r>
              <a:rPr lang="en-US" dirty="0" err="1"/>
              <a:t>cơ</a:t>
            </a:r>
            <a:r>
              <a:rPr lang="en-US" dirty="0"/>
              <a:t> </a:t>
            </a:r>
            <a:r>
              <a:rPr lang="en-US" dirty="0" err="1"/>
              <a:t>sở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9C9775-8829-0749-8FCA-5A3A52DAA8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vi-VN" dirty="0">
                <a:solidFill>
                  <a:srgbClr val="3273B9"/>
                </a:solidFill>
              </a:rPr>
              <a:t>Tạo cơ sở dữ liệu</a:t>
            </a:r>
          </a:p>
          <a:p>
            <a:pPr lvl="1"/>
            <a:r>
              <a:rPr lang="vi-VN" dirty="0"/>
              <a:t>Câu truy vấn để tạo cơ sở dữ liệu</a:t>
            </a:r>
            <a:r>
              <a:rPr lang="vi-VN" b="1" dirty="0"/>
              <a:t>: </a:t>
            </a:r>
            <a:r>
              <a:rPr lang="en-US" sz="22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CREATE DATABASE &lt;</a:t>
            </a:r>
            <a:r>
              <a:rPr lang="en-US" sz="2200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database_name</a:t>
            </a:r>
            <a:r>
              <a:rPr lang="en-US" sz="22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457200" lvl="1" indent="0">
              <a:buNone/>
            </a:pPr>
            <a:r>
              <a:rPr lang="en-US" dirty="0" err="1"/>
              <a:t>Ví</a:t>
            </a:r>
            <a:r>
              <a:rPr lang="en-US" dirty="0"/>
              <a:t> </a:t>
            </a:r>
            <a:r>
              <a:rPr lang="en-US" dirty="0" err="1"/>
              <a:t>dụ</a:t>
            </a:r>
            <a:r>
              <a:rPr lang="en-US" dirty="0"/>
              <a:t>: CREATE DATABASE demo</a:t>
            </a:r>
          </a:p>
          <a:p>
            <a:pPr lvl="1"/>
            <a:r>
              <a:rPr lang="en-US" b="1" dirty="0"/>
              <a:t>$connection-&gt;query($query)</a:t>
            </a:r>
            <a:r>
              <a:rPr lang="en-US" dirty="0"/>
              <a:t>: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câu</a:t>
            </a:r>
            <a:r>
              <a:rPr lang="en-US" dirty="0"/>
              <a:t> </a:t>
            </a:r>
            <a:r>
              <a:rPr lang="en-US" dirty="0" err="1"/>
              <a:t>lệnh</a:t>
            </a:r>
            <a:r>
              <a:rPr lang="en-US" dirty="0"/>
              <a:t> query</a:t>
            </a:r>
            <a:endParaRPr lang="vi-VN" b="1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7F48AB3-C1BD-6641-BC1B-A1C33D1E1B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326" y="3609697"/>
            <a:ext cx="4455046" cy="1938523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99148C67-8750-114E-AE1A-4180638D7AD4}"/>
              </a:ext>
            </a:extLst>
          </p:cNvPr>
          <p:cNvGrpSpPr/>
          <p:nvPr/>
        </p:nvGrpSpPr>
        <p:grpSpPr>
          <a:xfrm>
            <a:off x="5962379" y="3542177"/>
            <a:ext cx="5622775" cy="3315823"/>
            <a:chOff x="5768384" y="3211100"/>
            <a:chExt cx="5622775" cy="331582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791D9BD-6097-AC4B-9B0D-41C9048531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68384" y="3211100"/>
              <a:ext cx="5622775" cy="3315823"/>
            </a:xfrm>
            <a:prstGeom prst="rect">
              <a:avLst/>
            </a:prstGeom>
          </p:spPr>
        </p:pic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1AB05FE7-D65E-6345-8B19-2797B78757B9}"/>
                </a:ext>
              </a:extLst>
            </p:cNvPr>
            <p:cNvSpPr/>
            <p:nvPr/>
          </p:nvSpPr>
          <p:spPr>
            <a:xfrm>
              <a:off x="5927834" y="4729655"/>
              <a:ext cx="677918" cy="18918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960025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896377F-A227-C14C-A946-CECE222FE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PHP &amp; </a:t>
            </a:r>
            <a:r>
              <a:rPr lang="en-US" dirty="0" err="1"/>
              <a:t>MySQLi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203986E-6806-B642-915A-2BD5320D84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solidFill>
                  <a:srgbClr val="3273B9"/>
                </a:solidFill>
              </a:rPr>
              <a:t>Tạo</a:t>
            </a:r>
            <a:r>
              <a:rPr lang="en-US" dirty="0">
                <a:solidFill>
                  <a:srgbClr val="3273B9"/>
                </a:solidFill>
              </a:rPr>
              <a:t> </a:t>
            </a:r>
            <a:r>
              <a:rPr lang="en-US" dirty="0" err="1">
                <a:solidFill>
                  <a:srgbClr val="3273B9"/>
                </a:solidFill>
              </a:rPr>
              <a:t>cơ</a:t>
            </a:r>
            <a:r>
              <a:rPr lang="en-US" dirty="0">
                <a:solidFill>
                  <a:srgbClr val="3273B9"/>
                </a:solidFill>
              </a:rPr>
              <a:t> </a:t>
            </a:r>
            <a:r>
              <a:rPr lang="en-US" dirty="0" err="1">
                <a:solidFill>
                  <a:srgbClr val="3273B9"/>
                </a:solidFill>
              </a:rPr>
              <a:t>sở</a:t>
            </a:r>
            <a:r>
              <a:rPr lang="en-US" dirty="0">
                <a:solidFill>
                  <a:srgbClr val="3273B9"/>
                </a:solidFill>
              </a:rPr>
              <a:t> </a:t>
            </a:r>
            <a:r>
              <a:rPr lang="en-US" dirty="0" err="1">
                <a:solidFill>
                  <a:srgbClr val="3273B9"/>
                </a:solidFill>
              </a:rPr>
              <a:t>dữ</a:t>
            </a:r>
            <a:r>
              <a:rPr lang="en-US" dirty="0">
                <a:solidFill>
                  <a:srgbClr val="3273B9"/>
                </a:solidFill>
              </a:rPr>
              <a:t> </a:t>
            </a:r>
            <a:r>
              <a:rPr lang="en-US" dirty="0" err="1">
                <a:solidFill>
                  <a:srgbClr val="3273B9"/>
                </a:solidFill>
              </a:rPr>
              <a:t>liệu</a:t>
            </a:r>
            <a:endParaRPr lang="en-US" dirty="0">
              <a:solidFill>
                <a:srgbClr val="3273B9"/>
              </a:solidFill>
            </a:endParaRPr>
          </a:p>
          <a:p>
            <a:pPr lvl="2"/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3955ED9-1EFD-584C-8F81-77F261DB836B}"/>
              </a:ext>
            </a:extLst>
          </p:cNvPr>
          <p:cNvGrpSpPr/>
          <p:nvPr/>
        </p:nvGrpSpPr>
        <p:grpSpPr>
          <a:xfrm>
            <a:off x="1143000" y="1752600"/>
            <a:ext cx="9903908" cy="3515710"/>
            <a:chOff x="939799" y="2380593"/>
            <a:chExt cx="9903908" cy="3515710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2D00B3C-0A31-5243-8A2F-316E96E2DC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9799" y="2909613"/>
              <a:ext cx="6186715" cy="298669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BA52286-60BD-994B-9487-7751D4E69430}"/>
                </a:ext>
              </a:extLst>
            </p:cNvPr>
            <p:cNvSpPr txBox="1"/>
            <p:nvPr/>
          </p:nvSpPr>
          <p:spPr>
            <a:xfrm>
              <a:off x="6164317" y="2380593"/>
              <a:ext cx="362368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err="1"/>
                <a:t>Câu</a:t>
              </a:r>
              <a:r>
                <a:rPr lang="en-US" sz="2000" dirty="0"/>
                <a:t> </a:t>
              </a:r>
              <a:r>
                <a:rPr lang="en-US" sz="2000" dirty="0" err="1"/>
                <a:t>truy</a:t>
              </a:r>
              <a:r>
                <a:rPr lang="en-US" sz="2000" dirty="0"/>
                <a:t> </a:t>
              </a:r>
              <a:r>
                <a:rPr lang="en-US" sz="2000" dirty="0" err="1"/>
                <a:t>vấn</a:t>
              </a:r>
              <a:r>
                <a:rPr lang="en-US" sz="2000" dirty="0"/>
                <a:t> </a:t>
              </a:r>
              <a:r>
                <a:rPr lang="en-US" sz="2000" dirty="0" err="1"/>
                <a:t>để</a:t>
              </a:r>
              <a:r>
                <a:rPr lang="en-US" sz="2000" dirty="0"/>
                <a:t> </a:t>
              </a:r>
              <a:r>
                <a:rPr lang="en-US" sz="2000" dirty="0" err="1"/>
                <a:t>tạo</a:t>
              </a:r>
              <a:r>
                <a:rPr lang="en-US" sz="2000" dirty="0"/>
                <a:t> </a:t>
              </a:r>
              <a:r>
                <a:rPr lang="en-US" sz="2000" dirty="0" err="1"/>
                <a:t>cơ</a:t>
              </a:r>
              <a:r>
                <a:rPr lang="en-US" sz="2000" dirty="0"/>
                <a:t> </a:t>
              </a:r>
              <a:r>
                <a:rPr lang="en-US" sz="2000" dirty="0" err="1"/>
                <a:t>sở</a:t>
              </a:r>
              <a:r>
                <a:rPr lang="en-US" sz="2000" dirty="0"/>
                <a:t> </a:t>
              </a:r>
              <a:r>
                <a:rPr lang="en-US" sz="2000" dirty="0" err="1"/>
                <a:t>dữ</a:t>
              </a:r>
              <a:r>
                <a:rPr lang="en-US" sz="2000" dirty="0"/>
                <a:t> </a:t>
              </a:r>
              <a:r>
                <a:rPr lang="en-US" sz="2000" dirty="0" err="1"/>
                <a:t>liệu</a:t>
              </a:r>
              <a:endParaRPr lang="en-US" sz="2000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9A12B12-BFFE-D049-96A1-6F6C9A4E6A8E}"/>
                </a:ext>
              </a:extLst>
            </p:cNvPr>
            <p:cNvSpPr txBox="1"/>
            <p:nvPr/>
          </p:nvSpPr>
          <p:spPr>
            <a:xfrm>
              <a:off x="6205963" y="3765472"/>
              <a:ext cx="463774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err="1"/>
                <a:t>Thực</a:t>
              </a:r>
              <a:r>
                <a:rPr lang="en-US" sz="2000" dirty="0"/>
                <a:t> </a:t>
              </a:r>
              <a:r>
                <a:rPr lang="en-US" sz="2000" dirty="0" err="1"/>
                <a:t>hiện</a:t>
              </a:r>
              <a:r>
                <a:rPr lang="en-US" sz="2000" dirty="0"/>
                <a:t> </a:t>
              </a:r>
              <a:r>
                <a:rPr lang="en-US" sz="2000" dirty="0" err="1"/>
                <a:t>truy</a:t>
              </a:r>
              <a:r>
                <a:rPr lang="en-US" sz="2000" dirty="0"/>
                <a:t> </a:t>
              </a:r>
              <a:r>
                <a:rPr lang="en-US" sz="2000" dirty="0" err="1"/>
                <a:t>vấn</a:t>
              </a:r>
              <a:r>
                <a:rPr lang="en-US" sz="2000" dirty="0"/>
                <a:t> </a:t>
              </a:r>
              <a:r>
                <a:rPr lang="en-US" sz="2000" dirty="0" err="1"/>
                <a:t>dữ</a:t>
              </a:r>
              <a:r>
                <a:rPr lang="en-US" sz="2000" dirty="0"/>
                <a:t> </a:t>
              </a:r>
              <a:r>
                <a:rPr lang="en-US" sz="2000" dirty="0" err="1"/>
                <a:t>liệu</a:t>
              </a:r>
              <a:r>
                <a:rPr lang="en-US" sz="2000" dirty="0"/>
                <a:t> </a:t>
              </a:r>
              <a:r>
                <a:rPr lang="en-US" sz="2000" dirty="0" err="1"/>
                <a:t>với</a:t>
              </a:r>
              <a:r>
                <a:rPr lang="en-US" sz="2000" dirty="0"/>
                <a:t> </a:t>
              </a:r>
              <a:r>
                <a:rPr lang="en-US" sz="2000" dirty="0" err="1"/>
                <a:t>hàm</a:t>
              </a:r>
              <a:r>
                <a:rPr lang="en-US" sz="2000" dirty="0"/>
                <a:t> query()</a:t>
              </a:r>
            </a:p>
          </p:txBody>
        </p:sp>
        <p:cxnSp>
          <p:nvCxnSpPr>
            <p:cNvPr id="13" name="Curved Connector 12">
              <a:extLst>
                <a:ext uri="{FF2B5EF4-FFF2-40B4-BE49-F238E27FC236}">
                  <a16:creationId xmlns:a16="http://schemas.microsoft.com/office/drawing/2014/main" id="{4FC50D85-1040-7941-A906-F5687F591F6F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4903077" y="2533727"/>
              <a:ext cx="1261241" cy="855858"/>
            </a:xfrm>
            <a:prstGeom prst="curvedConnector3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Elbow Connector 13">
              <a:extLst>
                <a:ext uri="{FF2B5EF4-FFF2-40B4-BE49-F238E27FC236}">
                  <a16:creationId xmlns:a16="http://schemas.microsoft.com/office/drawing/2014/main" id="{BF86A311-A95C-8A47-819C-98F57EAB1B3A}"/>
                </a:ext>
              </a:extLst>
            </p:cNvPr>
            <p:cNvCxnSpPr>
              <a:endCxn id="12" idx="1"/>
            </p:cNvCxnSpPr>
            <p:nvPr/>
          </p:nvCxnSpPr>
          <p:spPr>
            <a:xfrm>
              <a:off x="3499945" y="3765472"/>
              <a:ext cx="2706018" cy="200055"/>
            </a:xfrm>
            <a:prstGeom prst="bentConnector3">
              <a:avLst>
                <a:gd name="adj1" fmla="val 683"/>
              </a:avLst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505717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104C6E9-8EAF-DD48-8C52-A54D6B48D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PHP &amp; </a:t>
            </a:r>
            <a:r>
              <a:rPr lang="en-US" dirty="0" err="1"/>
              <a:t>Mysqli</a:t>
            </a:r>
            <a:r>
              <a:rPr lang="en-US" dirty="0"/>
              <a:t>: </a:t>
            </a:r>
            <a:r>
              <a:rPr lang="en-US" dirty="0" err="1"/>
              <a:t>Xoá</a:t>
            </a:r>
            <a:r>
              <a:rPr lang="en-US" dirty="0"/>
              <a:t> </a:t>
            </a:r>
            <a:r>
              <a:rPr lang="en-US" dirty="0" err="1"/>
              <a:t>cơ</a:t>
            </a:r>
            <a:r>
              <a:rPr lang="en-US" dirty="0"/>
              <a:t> </a:t>
            </a:r>
            <a:r>
              <a:rPr lang="en-US" dirty="0" err="1"/>
              <a:t>sở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9C9775-8829-0749-8FCA-5A3A52DAA8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vi-VN" dirty="0">
                <a:solidFill>
                  <a:srgbClr val="3273B9"/>
                </a:solidFill>
              </a:rPr>
              <a:t>Xoá cơ sở dữ liệu</a:t>
            </a:r>
          </a:p>
          <a:p>
            <a:pPr lvl="1"/>
            <a:r>
              <a:rPr lang="vi-VN" dirty="0"/>
              <a:t>Câu truy vấn xoá cơ sở dữ liệu: </a:t>
            </a:r>
            <a:r>
              <a:rPr lang="en-US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DROP DATABASE &lt;</a:t>
            </a:r>
            <a:r>
              <a:rPr lang="en-US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database_name</a:t>
            </a:r>
            <a:r>
              <a:rPr lang="en-US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457200" lvl="1" indent="0">
              <a:buNone/>
            </a:pPr>
            <a:r>
              <a:rPr lang="en-US" dirty="0" err="1"/>
              <a:t>Ví</a:t>
            </a:r>
            <a:r>
              <a:rPr lang="en-US" dirty="0"/>
              <a:t> </a:t>
            </a:r>
            <a:r>
              <a:rPr lang="en-US" dirty="0" err="1"/>
              <a:t>dụ</a:t>
            </a:r>
            <a:r>
              <a:rPr lang="en-US" dirty="0"/>
              <a:t>: DROP DATABASE demo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5A0C68B-BAE7-A74A-8814-DC3EF4CD50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057" y="3370673"/>
            <a:ext cx="5740400" cy="2413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E242DE4-93DF-CF48-9C5B-556FA36E57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4611" y="3117987"/>
            <a:ext cx="4647762" cy="215156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55043C5-B924-0C4A-A574-FAFA20A520B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6488" y="4447735"/>
            <a:ext cx="5222547" cy="1974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6656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104C6E9-8EAF-DD48-8C52-A54D6B48D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PHP &amp; </a:t>
            </a:r>
            <a:r>
              <a:rPr lang="en-US" dirty="0" err="1"/>
              <a:t>Mysqli</a:t>
            </a:r>
            <a:r>
              <a:rPr lang="en-US" dirty="0"/>
              <a:t>: </a:t>
            </a:r>
            <a:r>
              <a:rPr lang="en-US" dirty="0" err="1"/>
              <a:t>Thêm</a:t>
            </a:r>
            <a:r>
              <a:rPr lang="en-US" dirty="0"/>
              <a:t> table (Insert table)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9C9775-8829-0749-8FCA-5A3A52DAA8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43000"/>
            <a:ext cx="11112062" cy="5033963"/>
          </a:xfrm>
        </p:spPr>
        <p:txBody>
          <a:bodyPr/>
          <a:lstStyle/>
          <a:p>
            <a:r>
              <a:rPr lang="vi-VN" dirty="0">
                <a:solidFill>
                  <a:srgbClr val="3273B9"/>
                </a:solidFill>
              </a:rPr>
              <a:t>Tạo table</a:t>
            </a:r>
          </a:p>
          <a:p>
            <a:pPr lvl="1"/>
            <a:r>
              <a:rPr lang="vi-VN" dirty="0"/>
              <a:t>Truy vấn tạo bảng</a:t>
            </a:r>
            <a:r>
              <a:rPr lang="vi-VN" b="1" dirty="0"/>
              <a:t>: </a:t>
            </a:r>
            <a:endParaRPr lang="en-US" b="1" dirty="0"/>
          </a:p>
          <a:p>
            <a:pPr marL="457200" lvl="1" indent="0">
              <a:buNone/>
            </a:pPr>
            <a:r>
              <a:rPr lang="en-US" b="1" dirty="0">
                <a:solidFill>
                  <a:srgbClr val="C00000"/>
                </a:solidFill>
                <a:latin typeface="Courier" pitchFamily="2" charset="0"/>
              </a:rPr>
              <a:t>create</a:t>
            </a:r>
            <a:r>
              <a:rPr lang="en-US" dirty="0">
                <a:solidFill>
                  <a:srgbClr val="C00000"/>
                </a:solidFill>
                <a:latin typeface="Courier" pitchFamily="2" charset="0"/>
              </a:rPr>
              <a:t> </a:t>
            </a:r>
            <a:r>
              <a:rPr lang="en-US" b="1" dirty="0">
                <a:solidFill>
                  <a:srgbClr val="C00000"/>
                </a:solidFill>
                <a:latin typeface="Courier" pitchFamily="2" charset="0"/>
              </a:rPr>
              <a:t>table</a:t>
            </a:r>
            <a:r>
              <a:rPr lang="en-US" dirty="0">
                <a:latin typeface="Courier" pitchFamily="2" charset="0"/>
              </a:rPr>
              <a:t> users( id </a:t>
            </a:r>
            <a:r>
              <a:rPr lang="en-US" b="1" dirty="0">
                <a:latin typeface="Courier" pitchFamily="2" charset="0"/>
              </a:rPr>
              <a:t>INT</a:t>
            </a:r>
            <a:r>
              <a:rPr lang="en-US" dirty="0">
                <a:latin typeface="Courier" pitchFamily="2" charset="0"/>
              </a:rPr>
              <a:t> AUTO_INCREMENT, </a:t>
            </a:r>
          </a:p>
          <a:p>
            <a:pPr marL="457200" lvl="1" indent="0">
              <a:buNone/>
            </a:pPr>
            <a:r>
              <a:rPr lang="en-US" dirty="0">
                <a:latin typeface="Courier" pitchFamily="2" charset="0"/>
              </a:rPr>
              <a:t>				name </a:t>
            </a:r>
            <a:r>
              <a:rPr lang="en-US" b="1" dirty="0">
                <a:latin typeface="Courier" pitchFamily="2" charset="0"/>
              </a:rPr>
              <a:t>VARCHAR</a:t>
            </a:r>
            <a:r>
              <a:rPr lang="en-US" dirty="0">
                <a:latin typeface="Courier" pitchFamily="2" charset="0"/>
              </a:rPr>
              <a:t>(20) </a:t>
            </a:r>
            <a:r>
              <a:rPr lang="en-US" b="1" dirty="0">
                <a:latin typeface="Courier" pitchFamily="2" charset="0"/>
              </a:rPr>
              <a:t>NOT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b="1" dirty="0">
                <a:latin typeface="Courier" pitchFamily="2" charset="0"/>
              </a:rPr>
              <a:t>NULL</a:t>
            </a:r>
            <a:r>
              <a:rPr lang="en-US" dirty="0">
                <a:latin typeface="Courier" pitchFamily="2" charset="0"/>
              </a:rPr>
              <a:t>,   </a:t>
            </a:r>
          </a:p>
          <a:p>
            <a:pPr marL="457200" lvl="1" indent="0">
              <a:buNone/>
            </a:pPr>
            <a:r>
              <a:rPr lang="en-US" dirty="0">
                <a:latin typeface="Courier" pitchFamily="2" charset="0"/>
              </a:rPr>
              <a:t>				salary </a:t>
            </a:r>
            <a:r>
              <a:rPr lang="en-US" b="1" dirty="0">
                <a:latin typeface="Courier" pitchFamily="2" charset="0"/>
              </a:rPr>
              <a:t>INT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b="1" dirty="0">
                <a:latin typeface="Courier" pitchFamily="2" charset="0"/>
              </a:rPr>
              <a:t>NOT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b="1" dirty="0">
                <a:latin typeface="Courier" pitchFamily="2" charset="0"/>
              </a:rPr>
              <a:t>NULL</a:t>
            </a:r>
            <a:r>
              <a:rPr lang="en-US" dirty="0">
                <a:latin typeface="Courier" pitchFamily="2" charset="0"/>
              </a:rPr>
              <a:t>, </a:t>
            </a:r>
            <a:r>
              <a:rPr lang="en-US" b="1" dirty="0">
                <a:latin typeface="Courier" pitchFamily="2" charset="0"/>
              </a:rPr>
              <a:t>primary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b="1" dirty="0">
                <a:latin typeface="Courier" pitchFamily="2" charset="0"/>
              </a:rPr>
              <a:t>key</a:t>
            </a:r>
            <a:r>
              <a:rPr lang="en-US" dirty="0">
                <a:latin typeface="Courier" pitchFamily="2" charset="0"/>
              </a:rPr>
              <a:t> (id) )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D118A7-529F-9B4C-9DF9-514691A1DD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224" y="3352800"/>
            <a:ext cx="6037754" cy="2552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8225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104C6E9-8EAF-DD48-8C52-A54D6B48D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PHP &amp; </a:t>
            </a:r>
            <a:r>
              <a:rPr lang="en-US" dirty="0" err="1"/>
              <a:t>Mysqli</a:t>
            </a:r>
            <a:r>
              <a:rPr lang="en-US" dirty="0"/>
              <a:t>: Select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9C9775-8829-0749-8FCA-5A3A52DAA8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vi-VN" b="1" dirty="0"/>
              <a:t>Select </a:t>
            </a:r>
            <a:r>
              <a:rPr lang="vi-VN" dirty="0"/>
              <a:t>được sử dụng để hiển thị dữ liệu từ table</a:t>
            </a:r>
          </a:p>
          <a:p>
            <a:r>
              <a:rPr lang="vi-VN" dirty="0"/>
              <a:t>Hiển thị tất cả dữ liệu sử dụng </a:t>
            </a:r>
            <a:r>
              <a:rPr lang="vi-VN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SELECT * FROM table_name</a:t>
            </a:r>
          </a:p>
          <a:p>
            <a:r>
              <a:rPr lang="vi-VN" dirty="0"/>
              <a:t>Hiển thị những cột (field, trường) cần hiển thị</a:t>
            </a:r>
          </a:p>
          <a:p>
            <a:pPr marL="457200" lvl="1" indent="0">
              <a:buNone/>
            </a:pPr>
            <a:r>
              <a:rPr lang="vi-VN" dirty="0">
                <a:latin typeface="Courier New" panose="02070309020205020404" pitchFamily="49" charset="0"/>
                <a:cs typeface="Courier New" panose="02070309020205020404" pitchFamily="49" charset="0"/>
              </a:rPr>
              <a:t>SELECT field1, field2, … FROM table_name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28600" lvl="1">
              <a:spcBef>
                <a:spcPts val="1000"/>
              </a:spcBef>
            </a:pPr>
            <a:r>
              <a:rPr lang="en-US" sz="2800" dirty="0" err="1"/>
              <a:t>Câu</a:t>
            </a:r>
            <a:r>
              <a:rPr lang="en-US" sz="2800" dirty="0"/>
              <a:t> </a:t>
            </a:r>
            <a:r>
              <a:rPr lang="en-US" sz="2800" dirty="0" err="1"/>
              <a:t>lệnh</a:t>
            </a:r>
            <a:r>
              <a:rPr lang="en-US" sz="2800" dirty="0"/>
              <a:t> </a:t>
            </a:r>
            <a:r>
              <a:rPr lang="en-US" sz="2800" b="1" i="1" dirty="0"/>
              <a:t>select</a:t>
            </a:r>
          </a:p>
          <a:p>
            <a:pPr marL="457200" lvl="1" indent="0">
              <a:buNone/>
            </a:pPr>
            <a:r>
              <a:rPr lang="en-US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en-US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column_name</a:t>
            </a:r>
            <a:r>
              <a:rPr lang="en-US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(s) </a:t>
            </a:r>
            <a:r>
              <a:rPr lang="en-US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en-US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table_name</a:t>
            </a:r>
            <a:endParaRPr lang="vi-VN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7406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104C6E9-8EAF-DD48-8C52-A54D6B48D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PHP &amp; </a:t>
            </a:r>
            <a:r>
              <a:rPr lang="en-US" dirty="0" err="1"/>
              <a:t>Mysqli</a:t>
            </a:r>
            <a:r>
              <a:rPr lang="en-US" dirty="0"/>
              <a:t>: Select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9C9775-8829-0749-8FCA-5A3A52DAA8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solidFill>
                  <a:srgbClr val="3273B9"/>
                </a:solidFill>
              </a:rPr>
              <a:t>Các</a:t>
            </a:r>
            <a:r>
              <a:rPr lang="en-US" dirty="0">
                <a:solidFill>
                  <a:srgbClr val="3273B9"/>
                </a:solidFill>
              </a:rPr>
              <a:t> </a:t>
            </a:r>
            <a:r>
              <a:rPr lang="en-US" dirty="0" err="1">
                <a:solidFill>
                  <a:srgbClr val="3273B9"/>
                </a:solidFill>
              </a:rPr>
              <a:t>hàm</a:t>
            </a:r>
            <a:r>
              <a:rPr lang="en-US" dirty="0">
                <a:solidFill>
                  <a:srgbClr val="3273B9"/>
                </a:solidFill>
              </a:rPr>
              <a:t> </a:t>
            </a:r>
            <a:r>
              <a:rPr lang="en-US" dirty="0" err="1">
                <a:solidFill>
                  <a:srgbClr val="3273B9"/>
                </a:solidFill>
              </a:rPr>
              <a:t>được</a:t>
            </a:r>
            <a:r>
              <a:rPr lang="en-US" dirty="0">
                <a:solidFill>
                  <a:srgbClr val="3273B9"/>
                </a:solidFill>
              </a:rPr>
              <a:t> </a:t>
            </a:r>
            <a:r>
              <a:rPr lang="en-US" dirty="0" err="1">
                <a:solidFill>
                  <a:srgbClr val="3273B9"/>
                </a:solidFill>
              </a:rPr>
              <a:t>sử</a:t>
            </a:r>
            <a:r>
              <a:rPr lang="en-US" dirty="0">
                <a:solidFill>
                  <a:srgbClr val="3273B9"/>
                </a:solidFill>
              </a:rPr>
              <a:t> </a:t>
            </a:r>
            <a:r>
              <a:rPr lang="en-US" dirty="0" err="1">
                <a:solidFill>
                  <a:srgbClr val="3273B9"/>
                </a:solidFill>
              </a:rPr>
              <a:t>dụng</a:t>
            </a:r>
            <a:r>
              <a:rPr lang="en-US" dirty="0">
                <a:solidFill>
                  <a:srgbClr val="3273B9"/>
                </a:solidFill>
              </a:rPr>
              <a:t> </a:t>
            </a:r>
            <a:r>
              <a:rPr lang="en-US" dirty="0" err="1">
                <a:solidFill>
                  <a:srgbClr val="3273B9"/>
                </a:solidFill>
              </a:rPr>
              <a:t>hiển</a:t>
            </a:r>
            <a:r>
              <a:rPr lang="en-US" dirty="0">
                <a:solidFill>
                  <a:srgbClr val="3273B9"/>
                </a:solidFill>
              </a:rPr>
              <a:t> </a:t>
            </a:r>
            <a:r>
              <a:rPr lang="en-US" dirty="0" err="1">
                <a:solidFill>
                  <a:srgbClr val="3273B9"/>
                </a:solidFill>
              </a:rPr>
              <a:t>thị</a:t>
            </a:r>
            <a:r>
              <a:rPr lang="en-US" dirty="0">
                <a:solidFill>
                  <a:srgbClr val="3273B9"/>
                </a:solidFill>
              </a:rPr>
              <a:t> </a:t>
            </a:r>
            <a:r>
              <a:rPr lang="en-US" dirty="0" err="1">
                <a:solidFill>
                  <a:srgbClr val="3273B9"/>
                </a:solidFill>
              </a:rPr>
              <a:t>dữ</a:t>
            </a:r>
            <a:r>
              <a:rPr lang="en-US" dirty="0">
                <a:solidFill>
                  <a:srgbClr val="3273B9"/>
                </a:solidFill>
              </a:rPr>
              <a:t> </a:t>
            </a:r>
            <a:r>
              <a:rPr lang="en-US" dirty="0" err="1">
                <a:solidFill>
                  <a:srgbClr val="3273B9"/>
                </a:solidFill>
              </a:rPr>
              <a:t>liệu</a:t>
            </a:r>
            <a:r>
              <a:rPr lang="en-US" dirty="0">
                <a:solidFill>
                  <a:srgbClr val="3273B9"/>
                </a:solidFill>
              </a:rPr>
              <a:t> </a:t>
            </a:r>
            <a:r>
              <a:rPr lang="en-US" dirty="0" err="1">
                <a:solidFill>
                  <a:srgbClr val="3273B9"/>
                </a:solidFill>
              </a:rPr>
              <a:t>từ</a:t>
            </a:r>
            <a:r>
              <a:rPr lang="en-US" dirty="0">
                <a:solidFill>
                  <a:srgbClr val="3273B9"/>
                </a:solidFill>
              </a:rPr>
              <a:t> SELECT</a:t>
            </a:r>
          </a:p>
          <a:p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lượng</a:t>
            </a:r>
            <a:r>
              <a:rPr lang="en-US" dirty="0"/>
              <a:t> rows (records)</a:t>
            </a:r>
          </a:p>
          <a:p>
            <a:pPr lvl="1"/>
            <a:r>
              <a:rPr lang="en-US" dirty="0"/>
              <a:t>OOP: </a:t>
            </a:r>
            <a:r>
              <a:rPr lang="en-US" b="1" dirty="0"/>
              <a:t>$result-&gt;</a:t>
            </a:r>
            <a:r>
              <a:rPr lang="en-US" b="1" dirty="0" err="1">
                <a:solidFill>
                  <a:srgbClr val="C00000"/>
                </a:solidFill>
              </a:rPr>
              <a:t>num_rows</a:t>
            </a:r>
            <a:r>
              <a:rPr lang="en-US" b="1" dirty="0">
                <a:solidFill>
                  <a:srgbClr val="C00000"/>
                </a:solidFill>
              </a:rPr>
              <a:t>  </a:t>
            </a:r>
            <a:endParaRPr lang="en-US" dirty="0">
              <a:solidFill>
                <a:srgbClr val="C00000"/>
              </a:solidFill>
            </a:endParaRPr>
          </a:p>
          <a:p>
            <a:pPr lvl="1"/>
            <a:r>
              <a:rPr lang="en-US" dirty="0"/>
              <a:t>Procedural:</a:t>
            </a:r>
            <a:r>
              <a:rPr lang="en-US" b="1" dirty="0"/>
              <a:t> </a:t>
            </a:r>
            <a:r>
              <a:rPr lang="en-US" b="1" dirty="0" err="1"/>
              <a:t>mysqli_num_rows</a:t>
            </a:r>
            <a:r>
              <a:rPr lang="en-US" b="1" dirty="0"/>
              <a:t> ($result) </a:t>
            </a:r>
          </a:p>
          <a:p>
            <a:pPr marL="457200" lvl="1" indent="0">
              <a:buNone/>
            </a:pPr>
            <a:r>
              <a:rPr lang="en-US" dirty="0"/>
              <a:t>   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i="1" dirty="0"/>
              <a:t>$result = $connection-&gt;query($query);</a:t>
            </a:r>
          </a:p>
          <a:p>
            <a:r>
              <a:rPr lang="en-US" dirty="0" err="1"/>
              <a:t>Trả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records (rows) </a:t>
            </a:r>
            <a:r>
              <a:rPr lang="en-US" dirty="0" err="1"/>
              <a:t>dưới</a:t>
            </a:r>
            <a:r>
              <a:rPr lang="en-US" dirty="0"/>
              <a:t> </a:t>
            </a:r>
            <a:r>
              <a:rPr lang="en-US" dirty="0" err="1"/>
              <a:t>dạng</a:t>
            </a:r>
            <a:r>
              <a:rPr lang="en-US" dirty="0"/>
              <a:t> </a:t>
            </a:r>
            <a:r>
              <a:rPr lang="en-US" dirty="0" err="1"/>
              <a:t>mảng</a:t>
            </a:r>
            <a:r>
              <a:rPr lang="en-US" dirty="0"/>
              <a:t>: </a:t>
            </a:r>
            <a:r>
              <a:rPr lang="en-US" dirty="0" err="1"/>
              <a:t>mỗi</a:t>
            </a:r>
            <a:r>
              <a:rPr lang="en-US" dirty="0"/>
              <a:t> key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mảng</a:t>
            </a:r>
            <a:r>
              <a:rPr lang="en-US" dirty="0"/>
              <a:t> </a:t>
            </a:r>
            <a:r>
              <a:rPr lang="en-US" dirty="0" err="1"/>
              <a:t>đại</a:t>
            </a:r>
            <a:r>
              <a:rPr lang="en-US" dirty="0"/>
              <a:t> </a:t>
            </a:r>
            <a:r>
              <a:rPr lang="en-US" dirty="0" err="1"/>
              <a:t>diện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tên</a:t>
            </a:r>
            <a:r>
              <a:rPr lang="en-US" dirty="0"/>
              <a:t> field </a:t>
            </a:r>
            <a:r>
              <a:rPr lang="en-US" dirty="0" err="1"/>
              <a:t>của</a:t>
            </a:r>
            <a:r>
              <a:rPr lang="en-US" dirty="0"/>
              <a:t> table. </a:t>
            </a:r>
            <a:r>
              <a:rPr lang="en-US" dirty="0" err="1"/>
              <a:t>Trả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NULL </a:t>
            </a:r>
            <a:r>
              <a:rPr lang="en-US" dirty="0" err="1"/>
              <a:t>nếu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record </a:t>
            </a:r>
            <a:r>
              <a:rPr lang="en-US" dirty="0" err="1"/>
              <a:t>nào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OOP: </a:t>
            </a:r>
            <a:r>
              <a:rPr lang="en-US" b="1" dirty="0"/>
              <a:t>$result-&gt;</a:t>
            </a:r>
            <a:r>
              <a:rPr lang="en-US" b="1" dirty="0" err="1">
                <a:solidFill>
                  <a:srgbClr val="C00000"/>
                </a:solidFill>
              </a:rPr>
              <a:t>fetch_assoc</a:t>
            </a:r>
            <a:r>
              <a:rPr lang="en-US" b="1" dirty="0"/>
              <a:t>()</a:t>
            </a:r>
          </a:p>
          <a:p>
            <a:pPr lvl="1"/>
            <a:r>
              <a:rPr lang="en-US" dirty="0"/>
              <a:t>Procedural: </a:t>
            </a:r>
            <a:r>
              <a:rPr lang="en-US" b="1" dirty="0" err="1"/>
              <a:t>mysqli_fetch_assoc</a:t>
            </a:r>
            <a:r>
              <a:rPr lang="en-US" b="1" dirty="0"/>
              <a:t>($result)</a:t>
            </a:r>
            <a:r>
              <a:rPr lang="en-US" dirty="0"/>
              <a:t> </a:t>
            </a:r>
          </a:p>
          <a:p>
            <a:pPr marL="457200" lvl="1" indent="0">
              <a:buNone/>
            </a:pPr>
            <a:r>
              <a:rPr lang="en-US" b="1" dirty="0"/>
              <a:t>***</a:t>
            </a:r>
            <a:r>
              <a:rPr lang="en-US" dirty="0" err="1"/>
              <a:t>Với</a:t>
            </a:r>
            <a:r>
              <a:rPr lang="en-US" dirty="0"/>
              <a:t> $result = $connection-&gt;query($query);</a:t>
            </a:r>
          </a:p>
          <a:p>
            <a:pPr marL="457200" lvl="1" indent="0">
              <a:buNone/>
            </a:pP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8371077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104C6E9-8EAF-DD48-8C52-A54D6B48D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PHP &amp; </a:t>
            </a:r>
            <a:r>
              <a:rPr lang="en-US" dirty="0" err="1"/>
              <a:t>Mysqli</a:t>
            </a:r>
            <a:r>
              <a:rPr lang="en-US" dirty="0"/>
              <a:t>: Select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9C9775-8829-0749-8FCA-5A3A52DAA8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solidFill>
                  <a:srgbClr val="3273B9"/>
                </a:solidFill>
              </a:rPr>
              <a:t>Các</a:t>
            </a:r>
            <a:r>
              <a:rPr lang="en-US" dirty="0">
                <a:solidFill>
                  <a:srgbClr val="3273B9"/>
                </a:solidFill>
              </a:rPr>
              <a:t> </a:t>
            </a:r>
            <a:r>
              <a:rPr lang="en-US" dirty="0" err="1">
                <a:solidFill>
                  <a:srgbClr val="3273B9"/>
                </a:solidFill>
              </a:rPr>
              <a:t>hàm</a:t>
            </a:r>
            <a:r>
              <a:rPr lang="en-US" dirty="0">
                <a:solidFill>
                  <a:srgbClr val="3273B9"/>
                </a:solidFill>
              </a:rPr>
              <a:t> </a:t>
            </a:r>
            <a:r>
              <a:rPr lang="en-US" dirty="0" err="1">
                <a:solidFill>
                  <a:srgbClr val="3273B9"/>
                </a:solidFill>
              </a:rPr>
              <a:t>được</a:t>
            </a:r>
            <a:r>
              <a:rPr lang="en-US" dirty="0">
                <a:solidFill>
                  <a:srgbClr val="3273B9"/>
                </a:solidFill>
              </a:rPr>
              <a:t> </a:t>
            </a:r>
            <a:r>
              <a:rPr lang="en-US" dirty="0" err="1">
                <a:solidFill>
                  <a:srgbClr val="3273B9"/>
                </a:solidFill>
              </a:rPr>
              <a:t>sử</a:t>
            </a:r>
            <a:r>
              <a:rPr lang="en-US" dirty="0">
                <a:solidFill>
                  <a:srgbClr val="3273B9"/>
                </a:solidFill>
              </a:rPr>
              <a:t> </a:t>
            </a:r>
            <a:r>
              <a:rPr lang="en-US" dirty="0" err="1">
                <a:solidFill>
                  <a:srgbClr val="3273B9"/>
                </a:solidFill>
              </a:rPr>
              <a:t>dụng</a:t>
            </a:r>
            <a:r>
              <a:rPr lang="en-US" dirty="0">
                <a:solidFill>
                  <a:srgbClr val="3273B9"/>
                </a:solidFill>
              </a:rPr>
              <a:t> </a:t>
            </a:r>
            <a:r>
              <a:rPr lang="en-US" dirty="0" err="1">
                <a:solidFill>
                  <a:srgbClr val="3273B9"/>
                </a:solidFill>
              </a:rPr>
              <a:t>hiển</a:t>
            </a:r>
            <a:r>
              <a:rPr lang="en-US" dirty="0">
                <a:solidFill>
                  <a:srgbClr val="3273B9"/>
                </a:solidFill>
              </a:rPr>
              <a:t> </a:t>
            </a:r>
            <a:r>
              <a:rPr lang="en-US" dirty="0" err="1">
                <a:solidFill>
                  <a:srgbClr val="3273B9"/>
                </a:solidFill>
              </a:rPr>
              <a:t>thị</a:t>
            </a:r>
            <a:r>
              <a:rPr lang="en-US" dirty="0">
                <a:solidFill>
                  <a:srgbClr val="3273B9"/>
                </a:solidFill>
              </a:rPr>
              <a:t> </a:t>
            </a:r>
            <a:r>
              <a:rPr lang="en-US" dirty="0" err="1">
                <a:solidFill>
                  <a:srgbClr val="3273B9"/>
                </a:solidFill>
              </a:rPr>
              <a:t>dữ</a:t>
            </a:r>
            <a:r>
              <a:rPr lang="en-US" dirty="0">
                <a:solidFill>
                  <a:srgbClr val="3273B9"/>
                </a:solidFill>
              </a:rPr>
              <a:t> </a:t>
            </a:r>
            <a:r>
              <a:rPr lang="en-US" dirty="0" err="1">
                <a:solidFill>
                  <a:srgbClr val="3273B9"/>
                </a:solidFill>
              </a:rPr>
              <a:t>liệu</a:t>
            </a:r>
            <a:r>
              <a:rPr lang="en-US" dirty="0">
                <a:solidFill>
                  <a:srgbClr val="3273B9"/>
                </a:solidFill>
              </a:rPr>
              <a:t> </a:t>
            </a:r>
            <a:r>
              <a:rPr lang="en-US" dirty="0" err="1">
                <a:solidFill>
                  <a:srgbClr val="3273B9"/>
                </a:solidFill>
              </a:rPr>
              <a:t>từ</a:t>
            </a:r>
            <a:r>
              <a:rPr lang="en-US" dirty="0">
                <a:solidFill>
                  <a:srgbClr val="3273B9"/>
                </a:solidFill>
              </a:rPr>
              <a:t> SELECT</a:t>
            </a:r>
          </a:p>
          <a:p>
            <a:r>
              <a:rPr lang="en-US" dirty="0" err="1"/>
              <a:t>Nạp</a:t>
            </a:r>
            <a:r>
              <a:rPr lang="en-US" dirty="0"/>
              <a:t> 1 record select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dưới</a:t>
            </a:r>
            <a:r>
              <a:rPr lang="en-US" dirty="0"/>
              <a:t> </a:t>
            </a:r>
            <a:r>
              <a:rPr lang="en-US" dirty="0" err="1"/>
              <a:t>dạng</a:t>
            </a:r>
            <a:r>
              <a:rPr lang="en-US" dirty="0"/>
              <a:t> </a:t>
            </a:r>
            <a:r>
              <a:rPr lang="en-US" dirty="0" err="1"/>
              <a:t>mảng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hợp</a:t>
            </a:r>
            <a:r>
              <a:rPr lang="en-US" dirty="0"/>
              <a:t> (</a:t>
            </a:r>
            <a:r>
              <a:rPr lang="en-US" dirty="0" err="1"/>
              <a:t>mảng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key </a:t>
            </a:r>
            <a:r>
              <a:rPr lang="en-US" dirty="0" err="1"/>
              <a:t>là</a:t>
            </a:r>
            <a:r>
              <a:rPr lang="en-US" dirty="0"/>
              <a:t> number </a:t>
            </a:r>
            <a:r>
              <a:rPr lang="en-US" dirty="0" err="1"/>
              <a:t>hoặc</a:t>
            </a:r>
            <a:r>
              <a:rPr lang="en-US" dirty="0"/>
              <a:t> key </a:t>
            </a:r>
            <a:r>
              <a:rPr lang="en-US" dirty="0" err="1"/>
              <a:t>là</a:t>
            </a:r>
            <a:r>
              <a:rPr lang="en-US" dirty="0"/>
              <a:t> field)</a:t>
            </a:r>
          </a:p>
          <a:p>
            <a:pPr lvl="1"/>
            <a:r>
              <a:rPr lang="en-US" dirty="0"/>
              <a:t>OOP: </a:t>
            </a:r>
            <a:r>
              <a:rPr lang="en-US" b="1" dirty="0"/>
              <a:t>$result-&gt;</a:t>
            </a:r>
            <a:r>
              <a:rPr lang="en-US" b="1" dirty="0" err="1">
                <a:solidFill>
                  <a:srgbClr val="C00000"/>
                </a:solidFill>
              </a:rPr>
              <a:t>fetch_array</a:t>
            </a:r>
            <a:r>
              <a:rPr lang="en-US" b="1" dirty="0"/>
              <a:t>(</a:t>
            </a:r>
            <a:r>
              <a:rPr lang="en-US" b="1" i="1" dirty="0" err="1"/>
              <a:t>resulttype</a:t>
            </a:r>
            <a:r>
              <a:rPr lang="en-US" b="1" dirty="0"/>
              <a:t>)</a:t>
            </a:r>
          </a:p>
          <a:p>
            <a:pPr lvl="1"/>
            <a:r>
              <a:rPr lang="en-US" dirty="0"/>
              <a:t>Procedural:</a:t>
            </a:r>
            <a:r>
              <a:rPr lang="en-US" b="1" dirty="0"/>
              <a:t> </a:t>
            </a:r>
            <a:r>
              <a:rPr lang="en-US" b="1" dirty="0" err="1"/>
              <a:t>mysqli_fetch_array</a:t>
            </a:r>
            <a:r>
              <a:rPr lang="en-US" b="1" dirty="0"/>
              <a:t> ($result, </a:t>
            </a:r>
            <a:r>
              <a:rPr lang="en-US" b="1" i="1" dirty="0" err="1"/>
              <a:t>resulttype</a:t>
            </a:r>
            <a:r>
              <a:rPr lang="en-US" b="1" dirty="0"/>
              <a:t>) </a:t>
            </a:r>
          </a:p>
          <a:p>
            <a:pPr marL="457200" lvl="1" indent="0">
              <a:buNone/>
            </a:pPr>
            <a:r>
              <a:rPr lang="en-US" b="1" dirty="0"/>
              <a:t>*** </a:t>
            </a:r>
            <a:r>
              <a:rPr lang="en-US" b="1" dirty="0" err="1"/>
              <a:t>Với</a:t>
            </a:r>
            <a:r>
              <a:rPr lang="en-US" b="1" dirty="0"/>
              <a:t> </a:t>
            </a:r>
            <a:r>
              <a:rPr lang="en-US" b="1" dirty="0" err="1"/>
              <a:t>resulttype</a:t>
            </a:r>
            <a:endParaRPr lang="en-US" b="1" dirty="0"/>
          </a:p>
          <a:p>
            <a:pPr marL="457200" lvl="1" indent="0">
              <a:buNone/>
            </a:pPr>
            <a:r>
              <a:rPr lang="en-US" dirty="0"/>
              <a:t>MYSQLI_ASSOC : key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mảng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tên</a:t>
            </a:r>
            <a:r>
              <a:rPr lang="en-US" dirty="0"/>
              <a:t> field</a:t>
            </a:r>
          </a:p>
          <a:p>
            <a:pPr marL="457200" lvl="1" indent="0">
              <a:buNone/>
            </a:pPr>
            <a:r>
              <a:rPr lang="en-US" dirty="0"/>
              <a:t>MYSQLI_NUM: key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mảng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number</a:t>
            </a:r>
          </a:p>
          <a:p>
            <a:pPr marL="457200" lvl="1" indent="0">
              <a:buNone/>
            </a:pPr>
            <a:r>
              <a:rPr lang="en-US" dirty="0"/>
              <a:t>MYSQLI_BOTH (</a:t>
            </a:r>
            <a:r>
              <a:rPr lang="en-US" dirty="0" err="1"/>
              <a:t>mặc</a:t>
            </a:r>
            <a:r>
              <a:rPr lang="en-US" dirty="0"/>
              <a:t> </a:t>
            </a:r>
            <a:r>
              <a:rPr lang="en-US" dirty="0" err="1"/>
              <a:t>định</a:t>
            </a:r>
            <a:r>
              <a:rPr lang="en-US" dirty="0"/>
              <a:t>): </a:t>
            </a:r>
            <a:r>
              <a:rPr lang="en-US" dirty="0" err="1"/>
              <a:t>cả</a:t>
            </a:r>
            <a:r>
              <a:rPr lang="en-US" dirty="0"/>
              <a:t> 2</a:t>
            </a:r>
          </a:p>
          <a:p>
            <a:pPr marL="457200" lvl="1" indent="0">
              <a:buNone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7337761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104C6E9-8EAF-DD48-8C52-A54D6B48D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PHP &amp; </a:t>
            </a:r>
            <a:r>
              <a:rPr lang="en-US" dirty="0" err="1"/>
              <a:t>Mysqli</a:t>
            </a:r>
            <a:r>
              <a:rPr lang="en-US" dirty="0"/>
              <a:t>: Select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9C9775-8829-0749-8FCA-5A3A52DAA8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Ví</a:t>
            </a:r>
            <a:r>
              <a:rPr lang="en-US" dirty="0"/>
              <a:t> </a:t>
            </a:r>
            <a:r>
              <a:rPr lang="en-US" dirty="0" err="1"/>
              <a:t>dụ</a:t>
            </a:r>
            <a:endParaRPr lang="vi-V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612131-E6E2-6F4B-956B-80F2B1B554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688" y="2298918"/>
            <a:ext cx="7175813" cy="4023053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C7A4B5CF-EF0C-3C4F-8FDE-A9F6ADF1260A}"/>
              </a:ext>
            </a:extLst>
          </p:cNvPr>
          <p:cNvGrpSpPr/>
          <p:nvPr/>
        </p:nvGrpSpPr>
        <p:grpSpPr>
          <a:xfrm>
            <a:off x="4950372" y="2617076"/>
            <a:ext cx="4934607" cy="2049517"/>
            <a:chOff x="4950372" y="2617076"/>
            <a:chExt cx="4934607" cy="2049517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2973A4DA-AD0D-B34C-9470-B6ECBFA2F9B0}"/>
                </a:ext>
              </a:extLst>
            </p:cNvPr>
            <p:cNvCxnSpPr/>
            <p:nvPr/>
          </p:nvCxnSpPr>
          <p:spPr>
            <a:xfrm flipV="1">
              <a:off x="4950372" y="2617076"/>
              <a:ext cx="4918842" cy="140313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52D1BAA6-8D2F-CC4A-913B-5B97DB6930A7}"/>
                </a:ext>
              </a:extLst>
            </p:cNvPr>
            <p:cNvCxnSpPr/>
            <p:nvPr/>
          </p:nvCxnSpPr>
          <p:spPr>
            <a:xfrm flipV="1">
              <a:off x="5407572" y="2617076"/>
              <a:ext cx="4477407" cy="171844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2C4A810A-7D54-9C42-A18B-CC9DDDFCCA5B}"/>
                </a:ext>
              </a:extLst>
            </p:cNvPr>
            <p:cNvCxnSpPr/>
            <p:nvPr/>
          </p:nvCxnSpPr>
          <p:spPr>
            <a:xfrm flipV="1">
              <a:off x="5959366" y="2617076"/>
              <a:ext cx="3909848" cy="2049517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42979267-15EC-7F46-83B6-E21013DFC3EA}"/>
              </a:ext>
            </a:extLst>
          </p:cNvPr>
          <p:cNvSpPr txBox="1"/>
          <p:nvPr/>
        </p:nvSpPr>
        <p:spPr>
          <a:xfrm>
            <a:off x="9869214" y="2432410"/>
            <a:ext cx="202827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/>
              <a:t>Tên</a:t>
            </a:r>
            <a:r>
              <a:rPr lang="en-US" sz="2800" dirty="0"/>
              <a:t> field/column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0040B79-5961-3544-A25F-9E25BBEC59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8819" y="390726"/>
            <a:ext cx="4194661" cy="1908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3795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Mục</a:t>
            </a:r>
            <a:r>
              <a:rPr lang="en-US" dirty="0"/>
              <a:t> </a:t>
            </a:r>
            <a:r>
              <a:rPr lang="en-US" dirty="0" err="1"/>
              <a:t>tiêu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PHP &amp; </a:t>
            </a:r>
            <a:r>
              <a:rPr lang="en-US" dirty="0" err="1"/>
              <a:t>MySQLi</a:t>
            </a:r>
            <a:r>
              <a:rPr lang="en-US" dirty="0"/>
              <a:t> Connection</a:t>
            </a:r>
          </a:p>
          <a:p>
            <a:r>
              <a:rPr lang="en-US" dirty="0"/>
              <a:t>PHP &amp; </a:t>
            </a:r>
            <a:r>
              <a:rPr lang="en-US" dirty="0" err="1"/>
              <a:t>MySQLi</a:t>
            </a:r>
            <a:r>
              <a:rPr lang="en-US" dirty="0"/>
              <a:t> </a:t>
            </a:r>
            <a:r>
              <a:rPr lang="en-US" dirty="0" err="1"/>
              <a:t>tạo</a:t>
            </a:r>
            <a:r>
              <a:rPr lang="en-US" dirty="0"/>
              <a:t> </a:t>
            </a:r>
            <a:r>
              <a:rPr lang="en-US" dirty="0" err="1"/>
              <a:t>cơ</a:t>
            </a:r>
            <a:r>
              <a:rPr lang="en-US" dirty="0"/>
              <a:t> </a:t>
            </a:r>
            <a:r>
              <a:rPr lang="en-US" dirty="0" err="1"/>
              <a:t>sở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endParaRPr lang="en-US" dirty="0"/>
          </a:p>
          <a:p>
            <a:r>
              <a:rPr lang="en-US" dirty="0"/>
              <a:t>PHP &amp; </a:t>
            </a:r>
            <a:r>
              <a:rPr lang="en-US" dirty="0" err="1"/>
              <a:t>MySQLi</a:t>
            </a:r>
            <a:r>
              <a:rPr lang="en-US" dirty="0"/>
              <a:t> </a:t>
            </a:r>
            <a:r>
              <a:rPr lang="en-US" dirty="0" err="1"/>
              <a:t>tạo</a:t>
            </a:r>
            <a:r>
              <a:rPr lang="en-US" dirty="0"/>
              <a:t> </a:t>
            </a:r>
            <a:r>
              <a:rPr lang="en-US" dirty="0" err="1"/>
              <a:t>bảng</a:t>
            </a:r>
            <a:endParaRPr lang="en-US" dirty="0"/>
          </a:p>
          <a:p>
            <a:r>
              <a:rPr lang="en-US" dirty="0"/>
              <a:t>PHP &amp; </a:t>
            </a:r>
            <a:r>
              <a:rPr lang="en-US" dirty="0" err="1"/>
              <a:t>MySQLi</a:t>
            </a:r>
            <a:r>
              <a:rPr lang="en-US" dirty="0"/>
              <a:t> Select</a:t>
            </a:r>
          </a:p>
          <a:p>
            <a:pPr>
              <a:lnSpc>
                <a:spcPct val="107000"/>
              </a:lnSpc>
            </a:pPr>
            <a:r>
              <a:rPr lang="en-US" dirty="0"/>
              <a:t>PHP &amp; </a:t>
            </a:r>
            <a:r>
              <a:rPr lang="en-US" dirty="0" err="1"/>
              <a:t>MySQLi</a:t>
            </a:r>
            <a:r>
              <a:rPr lang="en-US" dirty="0"/>
              <a:t> SELECT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/>
              <a:t>kiện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url</a:t>
            </a:r>
            <a:endParaRPr lang="en-US" dirty="0"/>
          </a:p>
          <a:p>
            <a:pPr>
              <a:lnSpc>
                <a:spcPct val="107000"/>
              </a:lnSpc>
            </a:pP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trang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PHP &amp; </a:t>
            </a:r>
            <a:r>
              <a:rPr lang="en-US" dirty="0" err="1"/>
              <a:t>MySQLi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16408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233099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Phần</a:t>
            </a:r>
            <a:r>
              <a:rPr lang="en-US" dirty="0"/>
              <a:t> 2</a:t>
            </a:r>
          </a:p>
        </p:txBody>
      </p:sp>
    </p:spTree>
    <p:extLst>
      <p:ext uri="{BB962C8B-B14F-4D97-AF65-F5344CB8AC3E}">
        <p14:creationId xmlns:p14="http://schemas.microsoft.com/office/powerpoint/2010/main" val="8190765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104C6E9-8EAF-DD48-8C52-A54D6B48D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PHP &amp; </a:t>
            </a:r>
            <a:r>
              <a:rPr lang="en-US" dirty="0" err="1"/>
              <a:t>Mysqli</a:t>
            </a:r>
            <a:r>
              <a:rPr lang="en-US" dirty="0"/>
              <a:t>: Select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9C9775-8829-0749-8FCA-5A3A52DAA8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vi-VN" dirty="0"/>
              <a:t>Hiển thị dữ liệu có điều kiện: </a:t>
            </a:r>
            <a:r>
              <a:rPr lang="en-US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 column_name1,column_name2 FROM </a:t>
            </a:r>
            <a:r>
              <a:rPr lang="en-US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table_name</a:t>
            </a:r>
            <a:r>
              <a:rPr lang="en-US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WHERE </a:t>
            </a:r>
            <a:r>
              <a:rPr lang="en-US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column_name</a:t>
            </a:r>
            <a:r>
              <a:rPr lang="en-US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value</a:t>
            </a:r>
            <a:endParaRPr lang="vi-VN" sz="2400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/>
              <a:t>Mệnh</a:t>
            </a:r>
            <a:r>
              <a:rPr lang="en-US" dirty="0"/>
              <a:t> </a:t>
            </a:r>
            <a:r>
              <a:rPr lang="en-US" dirty="0" err="1"/>
              <a:t>đề</a:t>
            </a:r>
            <a:r>
              <a:rPr lang="en-US" dirty="0"/>
              <a:t> WHERE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trích</a:t>
            </a:r>
            <a:r>
              <a:rPr lang="en-US" dirty="0"/>
              <a:t> </a:t>
            </a:r>
            <a:r>
              <a:rPr lang="en-US" dirty="0" err="1"/>
              <a:t>xuất</a:t>
            </a:r>
            <a:r>
              <a:rPr lang="en-US" dirty="0"/>
              <a:t> </a:t>
            </a:r>
            <a:r>
              <a:rPr lang="en-US" dirty="0" err="1"/>
              <a:t>những</a:t>
            </a:r>
            <a:r>
              <a:rPr lang="en-US" dirty="0"/>
              <a:t> record </a:t>
            </a:r>
            <a:r>
              <a:rPr lang="en-US" dirty="0" err="1"/>
              <a:t>thoả</a:t>
            </a:r>
            <a:r>
              <a:rPr lang="en-US" dirty="0"/>
              <a:t> </a:t>
            </a:r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/>
              <a:t>kiện</a:t>
            </a:r>
            <a:endParaRPr lang="en-US" dirty="0"/>
          </a:p>
          <a:p>
            <a:r>
              <a:rPr lang="en-US" dirty="0" err="1"/>
              <a:t>Mệnh</a:t>
            </a:r>
            <a:r>
              <a:rPr lang="en-US" dirty="0"/>
              <a:t> </a:t>
            </a:r>
            <a:r>
              <a:rPr lang="en-US" dirty="0" err="1"/>
              <a:t>đề</a:t>
            </a:r>
            <a:r>
              <a:rPr lang="en-US" dirty="0"/>
              <a:t> WHERE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lệnh</a:t>
            </a:r>
            <a:r>
              <a:rPr lang="en-US" dirty="0"/>
              <a:t> SELECT</a:t>
            </a:r>
          </a:p>
          <a:p>
            <a:r>
              <a:rPr lang="en-US" dirty="0" err="1"/>
              <a:t>Ví</a:t>
            </a:r>
            <a:r>
              <a:rPr lang="en-US" dirty="0"/>
              <a:t> </a:t>
            </a:r>
            <a:r>
              <a:rPr lang="en-US" dirty="0" err="1"/>
              <a:t>dụ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   - </a:t>
            </a:r>
            <a:r>
              <a:rPr lang="en-US" i="1" dirty="0"/>
              <a:t>Cho </a:t>
            </a:r>
            <a:r>
              <a:rPr lang="en-US" i="1" dirty="0" err="1"/>
              <a:t>biết</a:t>
            </a:r>
            <a:r>
              <a:rPr lang="en-US" i="1" dirty="0"/>
              <a:t> id </a:t>
            </a:r>
            <a:r>
              <a:rPr lang="en-US" i="1" dirty="0" err="1"/>
              <a:t>của</a:t>
            </a:r>
            <a:r>
              <a:rPr lang="en-US" i="1" dirty="0"/>
              <a:t> </a:t>
            </a:r>
            <a:r>
              <a:rPr lang="en-US" i="1" dirty="0" err="1"/>
              <a:t>người</a:t>
            </a:r>
            <a:r>
              <a:rPr lang="en-US" i="1" dirty="0"/>
              <a:t> </a:t>
            </a:r>
            <a:r>
              <a:rPr lang="en-US" i="1" dirty="0" err="1"/>
              <a:t>dùng</a:t>
            </a:r>
            <a:r>
              <a:rPr lang="en-US" i="1" dirty="0"/>
              <a:t> </a:t>
            </a:r>
            <a:r>
              <a:rPr lang="en-US" i="1" dirty="0" err="1"/>
              <a:t>có</a:t>
            </a:r>
            <a:r>
              <a:rPr lang="en-US" i="1" dirty="0"/>
              <a:t> </a:t>
            </a:r>
            <a:r>
              <a:rPr lang="en-US" i="1" dirty="0" err="1"/>
              <a:t>tên</a:t>
            </a:r>
            <a:endParaRPr lang="en-US" i="1" dirty="0"/>
          </a:p>
          <a:p>
            <a:pPr marL="0" indent="0">
              <a:buNone/>
            </a:pPr>
            <a:r>
              <a:rPr lang="en-US" dirty="0"/>
              <a:t>   - </a:t>
            </a:r>
            <a:r>
              <a:rPr lang="en-US" i="1" dirty="0"/>
              <a:t>Cho </a:t>
            </a:r>
            <a:r>
              <a:rPr lang="en-US" i="1" dirty="0" err="1"/>
              <a:t>biết</a:t>
            </a:r>
            <a:r>
              <a:rPr lang="en-US" i="1" dirty="0"/>
              <a:t> </a:t>
            </a:r>
            <a:r>
              <a:rPr lang="en-US" i="1" dirty="0" err="1"/>
              <a:t>thông</a:t>
            </a:r>
            <a:r>
              <a:rPr lang="en-US" i="1" dirty="0"/>
              <a:t> tin </a:t>
            </a:r>
            <a:r>
              <a:rPr lang="en-US" i="1" dirty="0" err="1"/>
              <a:t>của</a:t>
            </a:r>
            <a:r>
              <a:rPr lang="en-US" i="1" dirty="0"/>
              <a:t> </a:t>
            </a:r>
            <a:r>
              <a:rPr lang="en-US" i="1" dirty="0" err="1"/>
              <a:t>người</a:t>
            </a:r>
            <a:r>
              <a:rPr lang="en-US" i="1" dirty="0"/>
              <a:t> </a:t>
            </a:r>
            <a:r>
              <a:rPr lang="en-US" i="1" dirty="0" err="1"/>
              <a:t>dùng</a:t>
            </a:r>
            <a:r>
              <a:rPr lang="en-US" i="1" dirty="0"/>
              <a:t> id </a:t>
            </a:r>
            <a:r>
              <a:rPr lang="en-US" i="1" dirty="0" err="1"/>
              <a:t>là</a:t>
            </a:r>
            <a:r>
              <a:rPr lang="en-US" i="1" dirty="0"/>
              <a:t> 1</a:t>
            </a:r>
          </a:p>
          <a:p>
            <a:endParaRPr lang="vi-VN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67159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104C6E9-8EAF-DD48-8C52-A54D6B48D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PHP &amp; </a:t>
            </a:r>
            <a:r>
              <a:rPr lang="en-US" dirty="0" err="1"/>
              <a:t>Mysqli</a:t>
            </a:r>
            <a:r>
              <a:rPr lang="en-US" dirty="0"/>
              <a:t>: Select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9C9775-8829-0749-8FCA-5A3A52DAA8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Ví</a:t>
            </a:r>
            <a:r>
              <a:rPr lang="en-US" dirty="0"/>
              <a:t> </a:t>
            </a:r>
            <a:r>
              <a:rPr lang="en-US" dirty="0" err="1"/>
              <a:t>dụ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   - Cho </a:t>
            </a:r>
            <a:r>
              <a:rPr lang="en-US" dirty="0" err="1"/>
              <a:t>biết</a:t>
            </a:r>
            <a:r>
              <a:rPr lang="en-US" dirty="0"/>
              <a:t> id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người</a:t>
            </a:r>
            <a:r>
              <a:rPr lang="en-US" dirty="0"/>
              <a:t> </a:t>
            </a:r>
            <a:r>
              <a:rPr lang="en-US" dirty="0" err="1"/>
              <a:t>dùng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tên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Suhail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SELECT id FROM users WHERE name=</a:t>
            </a:r>
            <a:r>
              <a:rPr lang="en-US" dirty="0"/>
              <a:t> "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Suhail</a:t>
            </a:r>
            <a:r>
              <a:rPr lang="en-US" dirty="0"/>
              <a:t>”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1A7A9B-7BBE-684E-86F0-2451F7BE52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127" y="3314262"/>
            <a:ext cx="5549900" cy="3098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B24021F-8BE9-2E4F-9BA5-BBE35FECDE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7204" y="4048592"/>
            <a:ext cx="5301639" cy="2411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1657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104C6E9-8EAF-DD48-8C52-A54D6B48D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PHP &amp; </a:t>
            </a:r>
            <a:r>
              <a:rPr lang="en-US" dirty="0" err="1"/>
              <a:t>Mysqli</a:t>
            </a:r>
            <a:r>
              <a:rPr lang="en-US" dirty="0"/>
              <a:t>: Select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9C9775-8829-0749-8FCA-5A3A52DAA8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Ví</a:t>
            </a:r>
            <a:r>
              <a:rPr lang="en-US" dirty="0"/>
              <a:t> </a:t>
            </a:r>
            <a:r>
              <a:rPr lang="en-US" dirty="0" err="1"/>
              <a:t>dụ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   - Cho </a:t>
            </a:r>
            <a:r>
              <a:rPr lang="en-US" dirty="0" err="1"/>
              <a:t>biết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người</a:t>
            </a:r>
            <a:r>
              <a:rPr lang="en-US" dirty="0"/>
              <a:t> </a:t>
            </a:r>
            <a:r>
              <a:rPr lang="en-US" dirty="0" err="1"/>
              <a:t>dùng</a:t>
            </a:r>
            <a:r>
              <a:rPr lang="en-US" dirty="0"/>
              <a:t> id </a:t>
            </a:r>
            <a:r>
              <a:rPr lang="en-US" dirty="0" err="1"/>
              <a:t>là</a:t>
            </a:r>
            <a:r>
              <a:rPr lang="en-US" dirty="0"/>
              <a:t> 1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SELECT * FROM users WHERE id=</a:t>
            </a:r>
            <a:r>
              <a:rPr lang="en-US" dirty="0"/>
              <a:t> 1</a:t>
            </a:r>
          </a:p>
          <a:p>
            <a:endParaRPr lang="vi-VN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CA5AAA1-2088-0146-9368-90C7D514B8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3421" y="3736427"/>
            <a:ext cx="5017960" cy="216775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2D2A4F8-862F-F648-AE1C-C75EFAA3F8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619" y="3213757"/>
            <a:ext cx="6235700" cy="321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7523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663EB-DC5A-5E43-B68C-764AD797C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PHP &amp; </a:t>
            </a:r>
            <a:r>
              <a:rPr lang="en-US" dirty="0" err="1"/>
              <a:t>Mysqli</a:t>
            </a:r>
            <a:r>
              <a:rPr lang="en-US" dirty="0"/>
              <a:t>: select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5FC742-B6C0-AF4E-95EF-F29B0C774F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100" dirty="0" err="1"/>
              <a:t>Trước</a:t>
            </a:r>
            <a:r>
              <a:rPr lang="en-US" sz="2100" dirty="0"/>
              <a:t> </a:t>
            </a:r>
            <a:r>
              <a:rPr lang="en-US" sz="2100" dirty="0" err="1"/>
              <a:t>khi</a:t>
            </a:r>
            <a:r>
              <a:rPr lang="en-US" sz="2100" dirty="0"/>
              <a:t> </a:t>
            </a:r>
            <a:r>
              <a:rPr lang="en-US" sz="2100" dirty="0" err="1"/>
              <a:t>đóng</a:t>
            </a:r>
            <a:r>
              <a:rPr lang="en-US" sz="2100" dirty="0"/>
              <a:t> </a:t>
            </a:r>
            <a:r>
              <a:rPr lang="en-US" sz="2100" dirty="0" err="1"/>
              <a:t>kết</a:t>
            </a:r>
            <a:r>
              <a:rPr lang="en-US" sz="2100" dirty="0"/>
              <a:t> </a:t>
            </a:r>
            <a:r>
              <a:rPr lang="en-US" sz="2100" dirty="0" err="1"/>
              <a:t>nối</a:t>
            </a:r>
            <a:r>
              <a:rPr lang="en-US" sz="2100" dirty="0"/>
              <a:t> </a:t>
            </a:r>
            <a:r>
              <a:rPr lang="en-US" sz="2100" dirty="0" err="1"/>
              <a:t>cần</a:t>
            </a:r>
            <a:r>
              <a:rPr lang="en-US" sz="2100" dirty="0"/>
              <a:t> </a:t>
            </a:r>
            <a:r>
              <a:rPr lang="en-US" sz="2100" dirty="0" err="1"/>
              <a:t>giải</a:t>
            </a:r>
            <a:r>
              <a:rPr lang="en-US" sz="2100" dirty="0"/>
              <a:t> </a:t>
            </a:r>
            <a:r>
              <a:rPr lang="en-US" sz="2100" dirty="0" err="1"/>
              <a:t>phóng</a:t>
            </a:r>
            <a:r>
              <a:rPr lang="en-US" sz="2100" dirty="0"/>
              <a:t> </a:t>
            </a:r>
            <a:r>
              <a:rPr lang="en-US" sz="2100" dirty="0" err="1"/>
              <a:t>bộ</a:t>
            </a:r>
            <a:r>
              <a:rPr lang="en-US" sz="2100" dirty="0"/>
              <a:t> </a:t>
            </a:r>
            <a:r>
              <a:rPr lang="en-US" sz="2100" dirty="0" err="1"/>
              <a:t>nhớ</a:t>
            </a:r>
            <a:r>
              <a:rPr lang="en-US" sz="2100" dirty="0"/>
              <a:t> </a:t>
            </a:r>
            <a:r>
              <a:rPr lang="en-US" sz="2100" dirty="0" err="1"/>
              <a:t>liên</a:t>
            </a:r>
            <a:r>
              <a:rPr lang="en-US" sz="2100" dirty="0"/>
              <a:t> </a:t>
            </a:r>
            <a:r>
              <a:rPr lang="en-US" sz="2100" dirty="0" err="1"/>
              <a:t>quan</a:t>
            </a:r>
            <a:r>
              <a:rPr lang="en-US" sz="2100" dirty="0"/>
              <a:t> </a:t>
            </a:r>
            <a:r>
              <a:rPr lang="en-US" sz="2100" dirty="0" err="1"/>
              <a:t>đến</a:t>
            </a:r>
            <a:r>
              <a:rPr lang="en-US" sz="2100" dirty="0"/>
              <a:t> </a:t>
            </a:r>
            <a:r>
              <a:rPr lang="en-US" sz="2100" dirty="0" err="1"/>
              <a:t>kết</a:t>
            </a:r>
            <a:r>
              <a:rPr lang="en-US" sz="2100" dirty="0"/>
              <a:t> </a:t>
            </a:r>
            <a:r>
              <a:rPr lang="en-US" sz="2100" dirty="0" err="1"/>
              <a:t>quả</a:t>
            </a:r>
            <a:r>
              <a:rPr lang="en-US" sz="2100" dirty="0"/>
              <a:t> </a:t>
            </a:r>
            <a:r>
              <a:rPr lang="en-US" sz="2100" dirty="0" err="1"/>
              <a:t>được</a:t>
            </a:r>
            <a:r>
              <a:rPr lang="en-US" sz="2100" dirty="0"/>
              <a:t> </a:t>
            </a:r>
            <a:r>
              <a:rPr lang="en-US" sz="2100" dirty="0" err="1"/>
              <a:t>trả</a:t>
            </a:r>
            <a:r>
              <a:rPr lang="en-US" sz="2100" dirty="0"/>
              <a:t> </a:t>
            </a:r>
            <a:r>
              <a:rPr lang="en-US" sz="2100" dirty="0" err="1"/>
              <a:t>về</a:t>
            </a:r>
            <a:r>
              <a:rPr lang="en-US" sz="2100" dirty="0"/>
              <a:t> </a:t>
            </a:r>
            <a:r>
              <a:rPr lang="en-US" sz="2100" dirty="0" err="1"/>
              <a:t>từ</a:t>
            </a:r>
            <a:r>
              <a:rPr lang="en-US" sz="2100" dirty="0"/>
              <a:t> </a:t>
            </a:r>
            <a:r>
              <a:rPr lang="en-US" sz="2100" dirty="0" err="1"/>
              <a:t>mysqli_query</a:t>
            </a:r>
            <a:r>
              <a:rPr lang="en-US" sz="2100" dirty="0"/>
              <a:t>()</a:t>
            </a:r>
          </a:p>
          <a:p>
            <a:r>
              <a:rPr lang="en-US" sz="2100" dirty="0" err="1"/>
              <a:t>Cú</a:t>
            </a:r>
            <a:r>
              <a:rPr lang="en-US" sz="2100" dirty="0"/>
              <a:t> </a:t>
            </a:r>
            <a:r>
              <a:rPr lang="en-US" sz="2100" dirty="0" err="1"/>
              <a:t>pháp</a:t>
            </a:r>
            <a:r>
              <a:rPr lang="en-US" sz="2100" dirty="0"/>
              <a:t> </a:t>
            </a:r>
            <a:r>
              <a:rPr lang="vi-VN" sz="2100" dirty="0">
                <a:latin typeface="Courier New" panose="02070309020205020404" pitchFamily="49" charset="0"/>
                <a:cs typeface="Courier New" panose="02070309020205020404" pitchFamily="49" charset="0"/>
              </a:rPr>
              <a:t>mysqli_free_result()</a:t>
            </a:r>
          </a:p>
          <a:p>
            <a:r>
              <a:rPr lang="vi-VN" sz="2100" dirty="0"/>
              <a:t>Ví dụ:</a:t>
            </a:r>
          </a:p>
          <a:p>
            <a:pPr marL="0" indent="0">
              <a:buNone/>
            </a:pPr>
            <a:r>
              <a:rPr lang="en-US" sz="2100" dirty="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en-US" sz="2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sql</a:t>
            </a:r>
            <a:r>
              <a:rPr lang="en-US" sz="2100" dirty="0">
                <a:latin typeface="Courier New" panose="02070309020205020404" pitchFamily="49" charset="0"/>
                <a:cs typeface="Courier New" panose="02070309020205020404" pitchFamily="49" charset="0"/>
              </a:rPr>
              <a:t>="SELECT </a:t>
            </a:r>
            <a:r>
              <a:rPr lang="en-US" sz="2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Lastname,Age</a:t>
            </a:r>
            <a:r>
              <a:rPr lang="en-US" sz="2100" dirty="0">
                <a:latin typeface="Courier New" panose="02070309020205020404" pitchFamily="49" charset="0"/>
                <a:cs typeface="Courier New" panose="02070309020205020404" pitchFamily="49" charset="0"/>
              </a:rPr>
              <a:t> FROM Persons ORDER BY </a:t>
            </a:r>
            <a:r>
              <a:rPr lang="en-US" sz="2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Lastname</a:t>
            </a:r>
            <a:r>
              <a:rPr lang="en-US" sz="2100" dirty="0">
                <a:latin typeface="Courier New" panose="02070309020205020404" pitchFamily="49" charset="0"/>
                <a:cs typeface="Courier New" panose="02070309020205020404" pitchFamily="49" charset="0"/>
              </a:rPr>
              <a:t>";</a:t>
            </a:r>
            <a:br>
              <a:rPr lang="en-US" sz="21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100" dirty="0">
                <a:latin typeface="Courier New" panose="02070309020205020404" pitchFamily="49" charset="0"/>
                <a:cs typeface="Courier New" panose="02070309020205020404" pitchFamily="49" charset="0"/>
              </a:rPr>
              <a:t>if ($result=</a:t>
            </a:r>
            <a:r>
              <a:rPr lang="en-US" sz="2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mysqli_query</a:t>
            </a:r>
            <a:r>
              <a:rPr lang="en-US" sz="2100" dirty="0">
                <a:latin typeface="Courier New" panose="02070309020205020404" pitchFamily="49" charset="0"/>
                <a:cs typeface="Courier New" panose="02070309020205020404" pitchFamily="49" charset="0"/>
              </a:rPr>
              <a:t>($con,$</a:t>
            </a:r>
            <a:r>
              <a:rPr lang="en-US" sz="2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sql</a:t>
            </a:r>
            <a:r>
              <a:rPr lang="en-US" sz="2100" dirty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br>
              <a:rPr lang="en-US" sz="21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100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lang="en-US" sz="21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100" dirty="0">
                <a:latin typeface="Courier New" panose="02070309020205020404" pitchFamily="49" charset="0"/>
                <a:cs typeface="Courier New" panose="02070309020205020404" pitchFamily="49" charset="0"/>
              </a:rPr>
              <a:t>  // Fetch one and one row</a:t>
            </a:r>
            <a:br>
              <a:rPr lang="en-US" sz="21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100" dirty="0">
                <a:latin typeface="Courier New" panose="02070309020205020404" pitchFamily="49" charset="0"/>
                <a:cs typeface="Courier New" panose="02070309020205020404" pitchFamily="49" charset="0"/>
              </a:rPr>
              <a:t>  while ($row=</a:t>
            </a:r>
            <a:r>
              <a:rPr lang="en-US" sz="2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mysqli_fetch_row</a:t>
            </a:r>
            <a:r>
              <a:rPr lang="en-US" sz="2100" dirty="0">
                <a:latin typeface="Courier New" panose="02070309020205020404" pitchFamily="49" charset="0"/>
                <a:cs typeface="Courier New" panose="02070309020205020404" pitchFamily="49" charset="0"/>
              </a:rPr>
              <a:t>($result))</a:t>
            </a:r>
            <a:br>
              <a:rPr lang="en-US" sz="21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100" dirty="0">
                <a:latin typeface="Courier New" panose="02070309020205020404" pitchFamily="49" charset="0"/>
                <a:cs typeface="Courier New" panose="02070309020205020404" pitchFamily="49" charset="0"/>
              </a:rPr>
              <a:t>  {</a:t>
            </a:r>
            <a:br>
              <a:rPr lang="en-US" sz="21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100" dirty="0">
                <a:latin typeface="Courier New" panose="02070309020205020404" pitchFamily="49" charset="0"/>
                <a:cs typeface="Courier New" panose="02070309020205020404" pitchFamily="49" charset="0"/>
              </a:rPr>
              <a:t>    </a:t>
            </a:r>
            <a:r>
              <a:rPr lang="en-US" sz="2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2100" dirty="0">
                <a:latin typeface="Courier New" panose="02070309020205020404" pitchFamily="49" charset="0"/>
                <a:cs typeface="Courier New" panose="02070309020205020404" pitchFamily="49" charset="0"/>
              </a:rPr>
              <a:t> ("%s (%s)\</a:t>
            </a:r>
            <a:r>
              <a:rPr lang="en-US" sz="2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n",$row</a:t>
            </a:r>
            <a:r>
              <a:rPr lang="en-US" sz="2100" dirty="0">
                <a:latin typeface="Courier New" panose="02070309020205020404" pitchFamily="49" charset="0"/>
                <a:cs typeface="Courier New" panose="02070309020205020404" pitchFamily="49" charset="0"/>
              </a:rPr>
              <a:t>[0],$row[1]);</a:t>
            </a:r>
            <a:br>
              <a:rPr lang="en-US" sz="21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100" dirty="0">
                <a:latin typeface="Courier New" panose="02070309020205020404" pitchFamily="49" charset="0"/>
                <a:cs typeface="Courier New" panose="02070309020205020404" pitchFamily="49" charset="0"/>
              </a:rPr>
              <a:t>  }</a:t>
            </a:r>
            <a:br>
              <a:rPr lang="en-US" sz="21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100" dirty="0">
                <a:latin typeface="Courier New" panose="02070309020205020404" pitchFamily="49" charset="0"/>
                <a:cs typeface="Courier New" panose="02070309020205020404" pitchFamily="49" charset="0"/>
              </a:rPr>
              <a:t>  // Free result set</a:t>
            </a:r>
            <a:br>
              <a:rPr lang="en-US" sz="21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100" dirty="0">
                <a:latin typeface="Courier New" panose="02070309020205020404" pitchFamily="49" charset="0"/>
                <a:cs typeface="Courier New" panose="02070309020205020404" pitchFamily="49" charset="0"/>
              </a:rPr>
              <a:t>  </a:t>
            </a:r>
            <a:r>
              <a:rPr lang="en-US" sz="2100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mysqli_free_result</a:t>
            </a:r>
            <a:r>
              <a:rPr lang="en-US" sz="2100" dirty="0">
                <a:latin typeface="Courier New" panose="02070309020205020404" pitchFamily="49" charset="0"/>
                <a:cs typeface="Courier New" panose="02070309020205020404" pitchFamily="49" charset="0"/>
              </a:rPr>
              <a:t>($result);</a:t>
            </a:r>
            <a:br>
              <a:rPr lang="en-US" sz="21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1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sz="21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mysqli_close</a:t>
            </a:r>
            <a:r>
              <a:rPr lang="en-US" sz="2100" dirty="0">
                <a:latin typeface="Courier New" panose="02070309020205020404" pitchFamily="49" charset="0"/>
                <a:cs typeface="Courier New" panose="02070309020205020404" pitchFamily="49" charset="0"/>
              </a:rPr>
              <a:t>($con);</a:t>
            </a:r>
            <a:br>
              <a:rPr lang="en-US" sz="2100" dirty="0"/>
            </a:br>
            <a:endParaRPr lang="en-US" sz="2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18AE0A-A824-E246-84EF-3DB64D0E55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3B511-0AB5-4333-961C-D25F80D7E7F0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7094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104C6E9-8EAF-DD48-8C52-A54D6B48D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PHP &amp; </a:t>
            </a:r>
            <a:r>
              <a:rPr lang="en-US" dirty="0" err="1"/>
              <a:t>Mysqli</a:t>
            </a:r>
            <a:r>
              <a:rPr lang="en-US" dirty="0"/>
              <a:t>: Select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9C9775-8829-0749-8FCA-5A3A52DAA8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vi-VN" dirty="0"/>
              <a:t>Hiển thị dữ liệu với giá trị lấy từ url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011BF1-7617-5741-A384-9DA10C7FCC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963" y="2290763"/>
            <a:ext cx="10736317" cy="388620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E6A9B848-44B2-1745-BBD3-FBDEAF76194F}"/>
              </a:ext>
            </a:extLst>
          </p:cNvPr>
          <p:cNvSpPr/>
          <p:nvPr/>
        </p:nvSpPr>
        <p:spPr>
          <a:xfrm>
            <a:off x="1608083" y="5833241"/>
            <a:ext cx="1513489" cy="5360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F67E9E-83EF-CB4D-AA95-E2C60C8CA17F}"/>
              </a:ext>
            </a:extLst>
          </p:cNvPr>
          <p:cNvSpPr txBox="1"/>
          <p:nvPr/>
        </p:nvSpPr>
        <p:spPr>
          <a:xfrm>
            <a:off x="3121572" y="5463909"/>
            <a:ext cx="3997505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Page.php?para1=value&amp;para2=value&amp;….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635417-F34C-4F42-BE5F-CB69017E2840}"/>
              </a:ext>
            </a:extLst>
          </p:cNvPr>
          <p:cNvSpPr txBox="1"/>
          <p:nvPr/>
        </p:nvSpPr>
        <p:spPr>
          <a:xfrm>
            <a:off x="7831295" y="5326539"/>
            <a:ext cx="2794663" cy="5232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800" dirty="0"/>
              <a:t>$_GET['para1']</a:t>
            </a:r>
          </a:p>
        </p:txBody>
      </p: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98995EDD-FAAD-9246-AFEB-069A66CF4321}"/>
              </a:ext>
            </a:extLst>
          </p:cNvPr>
          <p:cNvCxnSpPr>
            <a:cxnSpLocks/>
          </p:cNvCxnSpPr>
          <p:nvPr/>
        </p:nvCxnSpPr>
        <p:spPr>
          <a:xfrm flipV="1">
            <a:off x="4635061" y="5833241"/>
            <a:ext cx="4767388" cy="536028"/>
          </a:xfrm>
          <a:prstGeom prst="bentConnector3">
            <a:avLst>
              <a:gd name="adj1" fmla="val 100266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C4BF8A6-9E76-0744-95F7-DF352B9B0B4D}"/>
              </a:ext>
            </a:extLst>
          </p:cNvPr>
          <p:cNvCxnSpPr>
            <a:cxnSpLocks/>
          </p:cNvCxnSpPr>
          <p:nvPr/>
        </p:nvCxnSpPr>
        <p:spPr>
          <a:xfrm>
            <a:off x="4635061" y="5737087"/>
            <a:ext cx="0" cy="63218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9307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104C6E9-8EAF-DD48-8C52-A54D6B48D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PHP &amp; </a:t>
            </a:r>
            <a:r>
              <a:rPr lang="en-US" dirty="0" err="1"/>
              <a:t>Mysqli</a:t>
            </a:r>
            <a:r>
              <a:rPr lang="en-US" dirty="0"/>
              <a:t>: Select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9C9775-8829-0749-8FCA-5A3A52DAA8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vi-VN" dirty="0"/>
              <a:t>Lấy dữ liệu từ url: </a:t>
            </a:r>
            <a:r>
              <a:rPr lang="vi-VN" b="1" dirty="0"/>
              <a:t>$_GET[</a:t>
            </a:r>
            <a:r>
              <a:rPr lang="en-US" dirty="0"/>
              <a:t>'</a:t>
            </a:r>
            <a:r>
              <a:rPr lang="vi-VN" b="1" dirty="0"/>
              <a:t>para</a:t>
            </a:r>
            <a:r>
              <a:rPr lang="en-US" dirty="0"/>
              <a:t>'</a:t>
            </a:r>
            <a:r>
              <a:rPr lang="vi-VN" b="1" dirty="0"/>
              <a:t>]</a:t>
            </a:r>
          </a:p>
          <a:p>
            <a:r>
              <a:rPr lang="vi-VN" dirty="0"/>
              <a:t>Ví dụ: </a:t>
            </a:r>
          </a:p>
          <a:p>
            <a:pPr marL="0" indent="0">
              <a:buNone/>
            </a:pPr>
            <a:r>
              <a:rPr lang="vi-VN" dirty="0">
                <a:latin typeface="Courier New" panose="02070309020205020404" pitchFamily="49" charset="0"/>
                <a:cs typeface="Courier New" panose="02070309020205020404" pitchFamily="49" charset="0"/>
              </a:rPr>
              <a:t>$id = </a:t>
            </a:r>
            <a:r>
              <a:rPr lang="vi-VN" b="1" dirty="0">
                <a:latin typeface="Courier New" panose="02070309020205020404" pitchFamily="49" charset="0"/>
                <a:cs typeface="Courier New" panose="02070309020205020404" pitchFamily="49" charset="0"/>
              </a:rPr>
              <a:t>$_GET[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vi-VN" b="1" dirty="0">
                <a:latin typeface="Courier New" panose="02070309020205020404" pitchFamily="49" charset="0"/>
                <a:cs typeface="Courier New" panose="02070309020205020404" pitchFamily="49" charset="0"/>
              </a:rPr>
              <a:t>para</a:t>
            </a:r>
            <a:r>
              <a:rPr lang="en-US" dirty="0"/>
              <a:t>'</a:t>
            </a:r>
            <a:r>
              <a:rPr lang="vi-VN" b="1" dirty="0">
                <a:latin typeface="Courier New" panose="02070309020205020404" pitchFamily="49" charset="0"/>
                <a:cs typeface="Courier New" panose="02070309020205020404" pitchFamily="49" charset="0"/>
              </a:rPr>
              <a:t>]; </a:t>
            </a:r>
            <a:r>
              <a:rPr lang="vi-VN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//id=80 </a:t>
            </a:r>
          </a:p>
          <a:p>
            <a:pPr marL="0" indent="0">
              <a:buNone/>
            </a:pPr>
            <a:r>
              <a:rPr lang="vi-VN" dirty="0">
                <a:latin typeface="Courier New" panose="02070309020205020404" pitchFamily="49" charset="0"/>
                <a:cs typeface="Courier New" panose="02070309020205020404" pitchFamily="49" charset="0"/>
              </a:rPr>
              <a:t>SELECT * FROM products WHERE id=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'$id'</a:t>
            </a:r>
          </a:p>
        </p:txBody>
      </p:sp>
    </p:spTree>
    <p:extLst>
      <p:ext uri="{BB962C8B-B14F-4D97-AF65-F5344CB8AC3E}">
        <p14:creationId xmlns:p14="http://schemas.microsoft.com/office/powerpoint/2010/main" val="40436360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104C6E9-8EAF-DD48-8C52-A54D6B48D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PHP &amp; </a:t>
            </a:r>
            <a:r>
              <a:rPr lang="en-US" dirty="0" err="1"/>
              <a:t>MySQLi</a:t>
            </a:r>
            <a:r>
              <a:rPr lang="en-US" dirty="0"/>
              <a:t>: Select </a:t>
            </a:r>
            <a:r>
              <a:rPr lang="en-US" dirty="0" err="1"/>
              <a:t>và</a:t>
            </a:r>
            <a:r>
              <a:rPr lang="en-US" dirty="0"/>
              <a:t> pagination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9C9775-8829-0749-8FCA-5A3A52DAA8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vi-VN" dirty="0"/>
              <a:t>Phân trang (Pagination)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ABCAAC-B293-8848-848D-47FA8729EB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0934" y="5700808"/>
            <a:ext cx="1714500" cy="254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1FA3ECF-48C8-A44B-8564-9BF0C494F6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428" y="2269933"/>
            <a:ext cx="5258738" cy="3462721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DC71ED42-74F4-C44C-B6B6-C8496C14352B}"/>
              </a:ext>
            </a:extLst>
          </p:cNvPr>
          <p:cNvSpPr/>
          <p:nvPr/>
        </p:nvSpPr>
        <p:spPr>
          <a:xfrm>
            <a:off x="2207172" y="5701122"/>
            <a:ext cx="867104" cy="28977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5F93945-2419-1841-951E-303E3DFC6B66}"/>
              </a:ext>
            </a:extLst>
          </p:cNvPr>
          <p:cNvSpPr txBox="1"/>
          <p:nvPr/>
        </p:nvSpPr>
        <p:spPr>
          <a:xfrm>
            <a:off x="6796513" y="2959979"/>
            <a:ext cx="5256862" cy="181588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800" dirty="0" err="1"/>
              <a:t>Các</a:t>
            </a:r>
            <a:r>
              <a:rPr lang="en-US" sz="2800" dirty="0"/>
              <a:t> </a:t>
            </a:r>
            <a:r>
              <a:rPr lang="en-US" sz="2800" dirty="0" err="1"/>
              <a:t>tham</a:t>
            </a:r>
            <a:r>
              <a:rPr lang="en-US" sz="2800" dirty="0"/>
              <a:t> </a:t>
            </a:r>
            <a:r>
              <a:rPr lang="en-US" sz="2800" dirty="0" err="1"/>
              <a:t>số</a:t>
            </a:r>
            <a:r>
              <a:rPr lang="en-US" sz="2800" dirty="0"/>
              <a:t> </a:t>
            </a:r>
            <a:r>
              <a:rPr lang="en-US" sz="2800" dirty="0" err="1"/>
              <a:t>cần</a:t>
            </a:r>
            <a:r>
              <a:rPr lang="en-US" sz="2800" dirty="0"/>
              <a:t> </a:t>
            </a:r>
            <a:r>
              <a:rPr lang="en-US" sz="2800" dirty="0" err="1"/>
              <a:t>có</a:t>
            </a:r>
            <a:r>
              <a:rPr lang="en-US" sz="2800" dirty="0"/>
              <a:t> </a:t>
            </a:r>
            <a:r>
              <a:rPr lang="en-US" sz="2800" dirty="0" err="1"/>
              <a:t>để</a:t>
            </a:r>
            <a:r>
              <a:rPr lang="en-US" sz="2800" dirty="0"/>
              <a:t> </a:t>
            </a:r>
            <a:r>
              <a:rPr lang="en-US" sz="2800" dirty="0" err="1"/>
              <a:t>phân</a:t>
            </a:r>
            <a:r>
              <a:rPr lang="en-US" sz="2800" dirty="0"/>
              <a:t> </a:t>
            </a:r>
            <a:r>
              <a:rPr lang="en-US" sz="2800" dirty="0" err="1"/>
              <a:t>trang</a:t>
            </a:r>
            <a:endParaRPr lang="en-US" sz="2800" dirty="0"/>
          </a:p>
          <a:p>
            <a:pPr marL="285750" indent="-285750">
              <a:buFontTx/>
              <a:buChar char="-"/>
            </a:pPr>
            <a:r>
              <a:rPr lang="en-US" sz="2800" dirty="0"/>
              <a:t>Trang </a:t>
            </a:r>
            <a:r>
              <a:rPr lang="en-US" sz="2800" dirty="0" err="1"/>
              <a:t>thứ</a:t>
            </a:r>
            <a:r>
              <a:rPr lang="en-US" sz="2800" dirty="0"/>
              <a:t> </a:t>
            </a:r>
            <a:r>
              <a:rPr lang="en-US" sz="2800" dirty="0" err="1"/>
              <a:t>mấy</a:t>
            </a:r>
            <a:r>
              <a:rPr lang="en-US" sz="2800" dirty="0"/>
              <a:t> (</a:t>
            </a:r>
            <a:r>
              <a:rPr lang="en-US" sz="2000" dirty="0">
                <a:solidFill>
                  <a:srgbClr val="FF0000"/>
                </a:solidFill>
              </a:rPr>
              <a:t>page = $_GET ['</a:t>
            </a:r>
            <a:r>
              <a:rPr lang="vi-VN" sz="2000" dirty="0">
                <a:solidFill>
                  <a:srgbClr val="FF0000"/>
                </a:solidFill>
              </a:rPr>
              <a:t>page</a:t>
            </a:r>
            <a:r>
              <a:rPr lang="en-US" sz="2000" dirty="0">
                <a:solidFill>
                  <a:srgbClr val="FF0000"/>
                </a:solidFill>
              </a:rPr>
              <a:t> ']</a:t>
            </a:r>
            <a:r>
              <a:rPr lang="en-US" sz="2800" dirty="0"/>
              <a:t>)</a:t>
            </a:r>
          </a:p>
          <a:p>
            <a:pPr marL="285750" indent="-285750">
              <a:buFontTx/>
              <a:buChar char="-"/>
            </a:pPr>
            <a:r>
              <a:rPr lang="en-US" sz="2800" dirty="0" err="1"/>
              <a:t>Số</a:t>
            </a:r>
            <a:r>
              <a:rPr lang="en-US" sz="2800" dirty="0"/>
              <a:t> </a:t>
            </a:r>
            <a:r>
              <a:rPr lang="en-US" sz="2800" dirty="0" err="1"/>
              <a:t>lượng</a:t>
            </a:r>
            <a:r>
              <a:rPr lang="en-US" sz="2800" dirty="0"/>
              <a:t> records </a:t>
            </a:r>
            <a:r>
              <a:rPr lang="en-US" sz="2800" dirty="0" err="1"/>
              <a:t>trong</a:t>
            </a:r>
            <a:r>
              <a:rPr lang="en-US" sz="2800" dirty="0"/>
              <a:t> </a:t>
            </a:r>
            <a:r>
              <a:rPr lang="en-US" sz="2800" dirty="0" err="1"/>
              <a:t>mỗi</a:t>
            </a:r>
            <a:r>
              <a:rPr lang="en-US" sz="2800" dirty="0"/>
              <a:t> </a:t>
            </a:r>
            <a:r>
              <a:rPr lang="en-US" sz="2800" dirty="0" err="1"/>
              <a:t>trang</a:t>
            </a:r>
            <a:r>
              <a:rPr lang="en-US" sz="2800" dirty="0"/>
              <a:t> </a:t>
            </a:r>
            <a:r>
              <a:rPr lang="en-US" sz="2800" dirty="0" err="1"/>
              <a:t>cần</a:t>
            </a:r>
            <a:r>
              <a:rPr lang="en-US" sz="2800" dirty="0"/>
              <a:t> </a:t>
            </a:r>
            <a:r>
              <a:rPr lang="en-US" sz="2800" dirty="0" err="1"/>
              <a:t>hiển</a:t>
            </a:r>
            <a:r>
              <a:rPr lang="en-US" sz="2800" dirty="0"/>
              <a:t> </a:t>
            </a:r>
            <a:r>
              <a:rPr lang="en-US" sz="2800" dirty="0" err="1"/>
              <a:t>thị</a:t>
            </a:r>
            <a:r>
              <a:rPr lang="en-US" sz="2800" dirty="0"/>
              <a:t> (</a:t>
            </a:r>
            <a:r>
              <a:rPr lang="en-US" sz="2000" dirty="0">
                <a:solidFill>
                  <a:srgbClr val="FF0000"/>
                </a:solidFill>
              </a:rPr>
              <a:t>limit</a:t>
            </a:r>
            <a:r>
              <a:rPr lang="en-US" sz="2800" dirty="0"/>
              <a:t>)</a:t>
            </a:r>
          </a:p>
        </p:txBody>
      </p: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16178822-EAA2-6744-87CE-65D848078B06}"/>
              </a:ext>
            </a:extLst>
          </p:cNvPr>
          <p:cNvCxnSpPr>
            <a:stCxn id="10" idx="6"/>
          </p:cNvCxnSpPr>
          <p:nvPr/>
        </p:nvCxnSpPr>
        <p:spPr>
          <a:xfrm flipV="1">
            <a:off x="3074276" y="4775861"/>
            <a:ext cx="6495393" cy="1070148"/>
          </a:xfrm>
          <a:prstGeom prst="bentConnector3">
            <a:avLst>
              <a:gd name="adj1" fmla="val 1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39350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104C6E9-8EAF-DD48-8C52-A54D6B48D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PHP &amp; </a:t>
            </a:r>
            <a:r>
              <a:rPr lang="en-US" dirty="0" err="1"/>
              <a:t>MySQLi</a:t>
            </a:r>
            <a:r>
              <a:rPr lang="en-US" dirty="0"/>
              <a:t>: Select </a:t>
            </a:r>
            <a:r>
              <a:rPr lang="en-US" dirty="0" err="1"/>
              <a:t>và</a:t>
            </a:r>
            <a:r>
              <a:rPr lang="en-US" dirty="0"/>
              <a:t> pagination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9C9775-8829-0749-8FCA-5A3A52DAA8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vi-VN" dirty="0"/>
              <a:t>Phân trang (Pagination)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SELECT * FROM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user_table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ORDER BY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userid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ASC LIMIT $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start_from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 $limit</a:t>
            </a:r>
          </a:p>
          <a:p>
            <a:r>
              <a:rPr lang="en-US" dirty="0"/>
              <a:t>ORDER BY id ASC/DESC: </a:t>
            </a:r>
            <a:r>
              <a:rPr lang="en-US" dirty="0" err="1"/>
              <a:t>sắp</a:t>
            </a:r>
            <a:r>
              <a:rPr lang="en-US" dirty="0"/>
              <a:t> </a:t>
            </a:r>
            <a:r>
              <a:rPr lang="en-US" dirty="0" err="1"/>
              <a:t>xếp</a:t>
            </a:r>
            <a:r>
              <a:rPr lang="en-US" dirty="0"/>
              <a:t> record </a:t>
            </a:r>
            <a:r>
              <a:rPr lang="en-US" dirty="0" err="1"/>
              <a:t>tăng</a:t>
            </a:r>
            <a:r>
              <a:rPr lang="en-US" dirty="0"/>
              <a:t> </a:t>
            </a:r>
            <a:r>
              <a:rPr lang="en-US" dirty="0" err="1"/>
              <a:t>dần</a:t>
            </a:r>
            <a:r>
              <a:rPr lang="en-US" dirty="0"/>
              <a:t>/</a:t>
            </a:r>
            <a:r>
              <a:rPr lang="en-US" dirty="0" err="1"/>
              <a:t>giảm</a:t>
            </a:r>
            <a:r>
              <a:rPr lang="en-US" dirty="0"/>
              <a:t> </a:t>
            </a:r>
            <a:r>
              <a:rPr lang="en-US" dirty="0" err="1"/>
              <a:t>dần</a:t>
            </a:r>
            <a:r>
              <a:rPr lang="en-US" dirty="0"/>
              <a:t> </a:t>
            </a:r>
            <a:r>
              <a:rPr lang="en-US" dirty="0" err="1"/>
              <a:t>theo</a:t>
            </a:r>
            <a:r>
              <a:rPr lang="en-US" dirty="0"/>
              <a:t> id</a:t>
            </a:r>
          </a:p>
          <a:p>
            <a:r>
              <a:rPr lang="en-US" dirty="0"/>
              <a:t>$start: record </a:t>
            </a:r>
            <a:r>
              <a:rPr lang="en-US" dirty="0" err="1"/>
              <a:t>bắt</a:t>
            </a:r>
            <a:r>
              <a:rPr lang="en-US" dirty="0"/>
              <a:t> </a:t>
            </a:r>
            <a:r>
              <a:rPr lang="en-US" dirty="0" err="1"/>
              <a:t>đầu</a:t>
            </a:r>
            <a:endParaRPr lang="en-US" dirty="0"/>
          </a:p>
          <a:p>
            <a:r>
              <a:rPr lang="en-US" dirty="0"/>
              <a:t>$limit: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lượng</a:t>
            </a:r>
            <a:r>
              <a:rPr lang="en-US" dirty="0"/>
              <a:t> records </a:t>
            </a:r>
            <a:r>
              <a:rPr lang="en-US" dirty="0" err="1"/>
              <a:t>cần</a:t>
            </a:r>
            <a:r>
              <a:rPr lang="en-US" dirty="0"/>
              <a:t> </a:t>
            </a:r>
            <a:r>
              <a:rPr lang="en-US" dirty="0" err="1"/>
              <a:t>lấy</a:t>
            </a:r>
            <a:endParaRPr lang="en-US" dirty="0"/>
          </a:p>
          <a:p>
            <a:pPr marL="0" indent="0">
              <a:buNone/>
            </a:pPr>
            <a:r>
              <a:rPr lang="en-US" dirty="0" err="1"/>
              <a:t>Ví</a:t>
            </a:r>
            <a:r>
              <a:rPr lang="en-US" dirty="0"/>
              <a:t> </a:t>
            </a:r>
            <a:r>
              <a:rPr lang="en-US" dirty="0" err="1"/>
              <a:t>dụ</a:t>
            </a:r>
            <a:r>
              <a:rPr lang="en-US" dirty="0"/>
              <a:t>: </a:t>
            </a:r>
            <a:r>
              <a:rPr lang="en-US" dirty="0" err="1"/>
              <a:t>mỗi</a:t>
            </a:r>
            <a:r>
              <a:rPr lang="en-US" dirty="0"/>
              <a:t> </a:t>
            </a:r>
            <a:r>
              <a:rPr lang="en-US" dirty="0" err="1"/>
              <a:t>trang</a:t>
            </a:r>
            <a:r>
              <a:rPr lang="en-US" dirty="0"/>
              <a:t> </a:t>
            </a:r>
            <a:r>
              <a:rPr lang="en-US" dirty="0" err="1"/>
              <a:t>hiển</a:t>
            </a:r>
            <a:r>
              <a:rPr lang="en-US" dirty="0"/>
              <a:t> </a:t>
            </a:r>
            <a:r>
              <a:rPr lang="en-US" dirty="0" err="1"/>
              <a:t>thị</a:t>
            </a:r>
            <a:r>
              <a:rPr lang="en-US" dirty="0"/>
              <a:t> 10 records(rows)</a:t>
            </a:r>
          </a:p>
          <a:p>
            <a:pPr marL="0" indent="0">
              <a:buNone/>
            </a:pPr>
            <a:r>
              <a:rPr lang="en-US" dirty="0"/>
              <a:t>page 1: 	$start = 0				$limit = 10</a:t>
            </a:r>
          </a:p>
          <a:p>
            <a:pPr marL="0" indent="0">
              <a:buNone/>
            </a:pPr>
            <a:r>
              <a:rPr lang="en-US" dirty="0"/>
              <a:t>page 2: 	$</a:t>
            </a:r>
            <a:r>
              <a:rPr lang="en-US" dirty="0" err="1"/>
              <a:t>start_from</a:t>
            </a:r>
            <a:r>
              <a:rPr lang="en-US" dirty="0"/>
              <a:t> = (2-1)*10		$limit = 10</a:t>
            </a:r>
          </a:p>
          <a:p>
            <a:pPr marL="0" indent="0">
              <a:buNone/>
            </a:pPr>
            <a:r>
              <a:rPr lang="en-US" dirty="0"/>
              <a:t>page 3:	$</a:t>
            </a:r>
            <a:r>
              <a:rPr lang="en-US" dirty="0" err="1"/>
              <a:t>start_from</a:t>
            </a:r>
            <a:r>
              <a:rPr lang="en-US" dirty="0"/>
              <a:t> = (3-1)*10		$limit = 10</a:t>
            </a:r>
          </a:p>
          <a:p>
            <a:pPr marL="0" indent="0">
              <a:buNone/>
            </a:pPr>
            <a:r>
              <a:rPr lang="en-US" dirty="0"/>
              <a:t>…</a:t>
            </a:r>
          </a:p>
          <a:p>
            <a:pPr marL="0" indent="0">
              <a:buNone/>
            </a:pPr>
            <a:r>
              <a:rPr lang="en-US" dirty="0"/>
              <a:t>page n:	$</a:t>
            </a:r>
            <a:r>
              <a:rPr lang="en-US" dirty="0" err="1"/>
              <a:t>start_from</a:t>
            </a:r>
            <a:r>
              <a:rPr lang="en-US" dirty="0"/>
              <a:t> = (page-1)*limit	$limit = 10	</a:t>
            </a:r>
            <a:endParaRPr lang="vi-VN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36406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Phần</a:t>
            </a:r>
            <a:r>
              <a:rPr lang="en-US" dirty="0"/>
              <a:t> 1</a:t>
            </a:r>
          </a:p>
        </p:txBody>
      </p:sp>
    </p:spTree>
    <p:extLst>
      <p:ext uri="{BB962C8B-B14F-4D97-AF65-F5344CB8AC3E}">
        <p14:creationId xmlns:p14="http://schemas.microsoft.com/office/powerpoint/2010/main" val="25749974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104C6E9-8EAF-DD48-8C52-A54D6B48D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PHP &amp; </a:t>
            </a:r>
            <a:r>
              <a:rPr lang="en-US" dirty="0" err="1"/>
              <a:t>MySQLi</a:t>
            </a:r>
            <a:r>
              <a:rPr lang="en-US" dirty="0"/>
              <a:t>: Select </a:t>
            </a:r>
            <a:r>
              <a:rPr lang="en-US" dirty="0" err="1"/>
              <a:t>và</a:t>
            </a:r>
            <a:r>
              <a:rPr lang="en-US" dirty="0"/>
              <a:t> pagination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9C9775-8829-0749-8FCA-5A3A52DAA8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vi-VN" dirty="0">
                <a:latin typeface="Calibri" panose="020F0502020204030204" pitchFamily="34" charset="0"/>
                <a:cs typeface="Calibri" panose="020F0502020204030204" pitchFamily="34" charset="0"/>
              </a:rPr>
              <a:t>Ví dụ</a:t>
            </a:r>
          </a:p>
          <a:p>
            <a:pPr marL="0" indent="0">
              <a:buNone/>
            </a:pPr>
            <a:endParaRPr lang="vi-VN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F604EFF-72F7-2B48-9B1A-6A9A00C5E9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6400"/>
            <a:ext cx="12645482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4951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8383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Sumarry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PHP &amp; </a:t>
            </a:r>
            <a:r>
              <a:rPr lang="en-US" dirty="0" err="1"/>
              <a:t>MySQLi</a:t>
            </a:r>
            <a:r>
              <a:rPr lang="en-US" dirty="0"/>
              <a:t> Connection</a:t>
            </a:r>
          </a:p>
          <a:p>
            <a:r>
              <a:rPr lang="en-US" dirty="0"/>
              <a:t>PHP &amp; </a:t>
            </a:r>
            <a:r>
              <a:rPr lang="en-US" dirty="0" err="1"/>
              <a:t>MySQLi</a:t>
            </a:r>
            <a:r>
              <a:rPr lang="en-US" dirty="0"/>
              <a:t> </a:t>
            </a:r>
            <a:r>
              <a:rPr lang="en-US" dirty="0" err="1"/>
              <a:t>tạo</a:t>
            </a:r>
            <a:r>
              <a:rPr lang="en-US" dirty="0"/>
              <a:t> </a:t>
            </a:r>
            <a:r>
              <a:rPr lang="en-US" dirty="0" err="1"/>
              <a:t>cơ</a:t>
            </a:r>
            <a:r>
              <a:rPr lang="en-US" dirty="0"/>
              <a:t> </a:t>
            </a:r>
            <a:r>
              <a:rPr lang="en-US" dirty="0" err="1"/>
              <a:t>sở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endParaRPr lang="en-US" dirty="0"/>
          </a:p>
          <a:p>
            <a:r>
              <a:rPr lang="en-US" dirty="0"/>
              <a:t>PHP &amp; </a:t>
            </a:r>
            <a:r>
              <a:rPr lang="en-US" dirty="0" err="1"/>
              <a:t>MySQLi</a:t>
            </a:r>
            <a:r>
              <a:rPr lang="en-US" dirty="0"/>
              <a:t> </a:t>
            </a:r>
            <a:r>
              <a:rPr lang="en-US" dirty="0" err="1"/>
              <a:t>tạo</a:t>
            </a:r>
            <a:r>
              <a:rPr lang="en-US" dirty="0"/>
              <a:t> </a:t>
            </a:r>
            <a:r>
              <a:rPr lang="en-US" dirty="0" err="1"/>
              <a:t>bảng</a:t>
            </a:r>
            <a:endParaRPr lang="en-US" dirty="0"/>
          </a:p>
          <a:p>
            <a:r>
              <a:rPr lang="en-US" dirty="0"/>
              <a:t>PHP &amp; </a:t>
            </a:r>
            <a:r>
              <a:rPr lang="en-US" dirty="0" err="1"/>
              <a:t>MySQLi</a:t>
            </a:r>
            <a:r>
              <a:rPr lang="en-US" dirty="0"/>
              <a:t> Select</a:t>
            </a:r>
          </a:p>
          <a:p>
            <a:pPr>
              <a:lnSpc>
                <a:spcPct val="107000"/>
              </a:lnSpc>
            </a:pPr>
            <a:r>
              <a:rPr lang="en-US" dirty="0"/>
              <a:t>PHP &amp; </a:t>
            </a:r>
            <a:r>
              <a:rPr lang="en-US" dirty="0" err="1"/>
              <a:t>MySQLi</a:t>
            </a:r>
            <a:r>
              <a:rPr lang="en-US" dirty="0"/>
              <a:t> SELECT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/>
              <a:t>kiện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url</a:t>
            </a:r>
            <a:endParaRPr lang="en-US" dirty="0"/>
          </a:p>
          <a:p>
            <a:pPr>
              <a:lnSpc>
                <a:spcPct val="107000"/>
              </a:lnSpc>
            </a:pP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trang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PHP &amp; </a:t>
            </a:r>
            <a:r>
              <a:rPr lang="en-US" dirty="0" err="1"/>
              <a:t>MySQLi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64025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Image result for thank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1178257"/>
            <a:ext cx="6298300" cy="3850944"/>
          </a:xfrm>
          <a:prstGeom prst="rect">
            <a:avLst/>
          </a:prstGeom>
          <a:noFill/>
          <a:ln>
            <a:noFill/>
          </a:ln>
          <a:extLst/>
        </p:spPr>
      </p:pic>
    </p:spTree>
    <p:extLst>
      <p:ext uri="{BB962C8B-B14F-4D97-AF65-F5344CB8AC3E}">
        <p14:creationId xmlns:p14="http://schemas.microsoft.com/office/powerpoint/2010/main" val="17597595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MySQL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MySQLi</a:t>
            </a:r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9B0CCA5-1F77-AD46-8302-2D95DC44BF3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MySQL</a:t>
            </a:r>
          </a:p>
          <a:p>
            <a:pPr lvl="1"/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thêm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PHP 2.0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chấp</a:t>
            </a:r>
            <a:r>
              <a:rPr lang="en-US" dirty="0"/>
              <a:t> </a:t>
            </a:r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kể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PHP 5.5.0</a:t>
            </a:r>
          </a:p>
          <a:p>
            <a:pPr lvl="1"/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hỗ</a:t>
            </a:r>
            <a:r>
              <a:rPr lang="en-US" dirty="0"/>
              <a:t> </a:t>
            </a:r>
            <a:r>
              <a:rPr lang="en-US" dirty="0" err="1"/>
              <a:t>trợ</a:t>
            </a:r>
            <a:r>
              <a:rPr lang="en-US" dirty="0"/>
              <a:t> prepared statement</a:t>
            </a:r>
          </a:p>
          <a:p>
            <a:pPr lvl="1"/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96F1CEB-3D73-104E-9519-BD793BDA5D9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err="1"/>
              <a:t>MySQLi</a:t>
            </a:r>
            <a:endParaRPr lang="en-US" dirty="0"/>
          </a:p>
          <a:p>
            <a:pPr lvl="1"/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thêm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PHP 5.5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hoạt</a:t>
            </a:r>
            <a:r>
              <a:rPr lang="en-US" dirty="0"/>
              <a:t> </a:t>
            </a:r>
            <a:r>
              <a:rPr lang="en-US" dirty="0" err="1"/>
              <a:t>động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MySQL 4.1.3 </a:t>
            </a:r>
            <a:r>
              <a:rPr lang="en-US" dirty="0" err="1"/>
              <a:t>trở</a:t>
            </a:r>
            <a:r>
              <a:rPr lang="en-US" dirty="0"/>
              <a:t> </a:t>
            </a:r>
            <a:r>
              <a:rPr lang="en-US" dirty="0" err="1"/>
              <a:t>lên</a:t>
            </a:r>
            <a:endParaRPr lang="en-US" dirty="0"/>
          </a:p>
          <a:p>
            <a:pPr lvl="1"/>
            <a:r>
              <a:rPr lang="en-US" dirty="0" err="1"/>
              <a:t>Hỗ</a:t>
            </a:r>
            <a:r>
              <a:rPr lang="en-US" dirty="0"/>
              <a:t> </a:t>
            </a:r>
            <a:r>
              <a:rPr lang="en-US" dirty="0" err="1"/>
              <a:t>trợ</a:t>
            </a:r>
            <a:r>
              <a:rPr lang="en-US" dirty="0"/>
              <a:t> prepared statement</a:t>
            </a:r>
          </a:p>
          <a:p>
            <a:pPr lvl="1"/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210228A-BBCE-2140-9BB3-C0AFF01442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8200" y="3179474"/>
            <a:ext cx="6383406" cy="3093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2626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MySQL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MySQLi</a:t>
            </a:r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9B0CCA5-1F77-AD46-8302-2D95DC44BF3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b="1" dirty="0"/>
              <a:t>MySQL</a:t>
            </a:r>
          </a:p>
          <a:p>
            <a:r>
              <a:rPr lang="en-US" dirty="0" err="1"/>
              <a:t>cung</a:t>
            </a:r>
            <a:r>
              <a:rPr lang="en-US" dirty="0"/>
              <a:t> </a:t>
            </a:r>
            <a:r>
              <a:rPr lang="en-US" dirty="0" err="1"/>
              <a:t>cấp</a:t>
            </a:r>
            <a:r>
              <a:rPr lang="en-US" dirty="0"/>
              <a:t> procedural interface</a:t>
            </a:r>
          </a:p>
          <a:p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hỗ</a:t>
            </a:r>
            <a:r>
              <a:rPr lang="en-US" dirty="0"/>
              <a:t> </a:t>
            </a:r>
            <a:r>
              <a:rPr lang="en-US" dirty="0" err="1"/>
              <a:t>trợ</a:t>
            </a:r>
            <a:r>
              <a:rPr lang="en-US" dirty="0"/>
              <a:t> stored procedure</a:t>
            </a:r>
          </a:p>
          <a:p>
            <a:r>
              <a:rPr lang="en-US" dirty="0" err="1"/>
              <a:t>Tương</a:t>
            </a:r>
            <a:r>
              <a:rPr lang="en-US" dirty="0"/>
              <a:t> </a:t>
            </a:r>
            <a:r>
              <a:rPr lang="en-US" dirty="0" err="1"/>
              <a:t>đối</a:t>
            </a:r>
            <a:r>
              <a:rPr lang="en-US" dirty="0"/>
              <a:t> </a:t>
            </a:r>
            <a:r>
              <a:rPr lang="en-US" dirty="0" err="1"/>
              <a:t>thua</a:t>
            </a:r>
            <a:r>
              <a:rPr lang="en-US" dirty="0"/>
              <a:t> </a:t>
            </a:r>
            <a:r>
              <a:rPr lang="en-US" dirty="0" err="1"/>
              <a:t>kém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bảo</a:t>
            </a:r>
            <a:r>
              <a:rPr lang="en-US" dirty="0"/>
              <a:t> </a:t>
            </a:r>
            <a:r>
              <a:rPr lang="en-US" dirty="0" err="1"/>
              <a:t>mật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đặc</a:t>
            </a:r>
            <a:r>
              <a:rPr lang="en-US" dirty="0"/>
              <a:t> </a:t>
            </a:r>
            <a:r>
              <a:rPr lang="en-US" dirty="0" err="1"/>
              <a:t>biệt</a:t>
            </a:r>
            <a:r>
              <a:rPr lang="en-US" dirty="0"/>
              <a:t> </a:t>
            </a:r>
            <a:r>
              <a:rPr lang="en-US" dirty="0" err="1"/>
              <a:t>khác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96F1CEB-3D73-104E-9519-BD793BDA5D9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b="1" dirty="0" err="1"/>
              <a:t>MySQLi</a:t>
            </a:r>
            <a:endParaRPr lang="en-US" b="1" dirty="0"/>
          </a:p>
          <a:p>
            <a:r>
              <a:rPr lang="en-US" dirty="0" err="1"/>
              <a:t>Cung</a:t>
            </a:r>
            <a:r>
              <a:rPr lang="en-US" dirty="0"/>
              <a:t> </a:t>
            </a:r>
            <a:r>
              <a:rPr lang="en-US" dirty="0" err="1"/>
              <a:t>cấp</a:t>
            </a:r>
            <a:r>
              <a:rPr lang="en-US" dirty="0"/>
              <a:t> procedural </a:t>
            </a:r>
            <a:r>
              <a:rPr lang="en-US" dirty="0" err="1"/>
              <a:t>và</a:t>
            </a:r>
            <a:r>
              <a:rPr lang="en-US" dirty="0"/>
              <a:t> OOP interface</a:t>
            </a:r>
          </a:p>
          <a:p>
            <a:r>
              <a:rPr lang="en-US" dirty="0" err="1"/>
              <a:t>Hỗ</a:t>
            </a:r>
            <a:r>
              <a:rPr lang="en-US" dirty="0"/>
              <a:t> </a:t>
            </a:r>
            <a:r>
              <a:rPr lang="en-US" dirty="0" err="1"/>
              <a:t>trợ</a:t>
            </a:r>
            <a:r>
              <a:rPr lang="en-US" dirty="0"/>
              <a:t> stored procedure</a:t>
            </a:r>
          </a:p>
          <a:p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tăng</a:t>
            </a:r>
            <a:r>
              <a:rPr lang="en-US" dirty="0"/>
              <a:t> </a:t>
            </a:r>
            <a:r>
              <a:rPr lang="en-US" dirty="0" err="1"/>
              <a:t>cường</a:t>
            </a:r>
            <a:r>
              <a:rPr lang="en-US" dirty="0"/>
              <a:t> </a:t>
            </a:r>
            <a:r>
              <a:rPr lang="en-US" dirty="0" err="1"/>
              <a:t>bảo</a:t>
            </a:r>
            <a:r>
              <a:rPr lang="en-US" dirty="0"/>
              <a:t> </a:t>
            </a:r>
            <a:r>
              <a:rPr lang="en-US" dirty="0" err="1"/>
              <a:t>mật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cải</a:t>
            </a:r>
            <a:r>
              <a:rPr lang="en-US" dirty="0"/>
              <a:t> </a:t>
            </a:r>
            <a:r>
              <a:rPr lang="en-US" dirty="0" err="1"/>
              <a:t>thiện</a:t>
            </a:r>
            <a:r>
              <a:rPr lang="en-US" dirty="0"/>
              <a:t> </a:t>
            </a:r>
            <a:r>
              <a:rPr lang="en-US" dirty="0" err="1"/>
              <a:t>gỡ</a:t>
            </a:r>
            <a:r>
              <a:rPr lang="en-US" dirty="0"/>
              <a:t> </a:t>
            </a:r>
            <a:r>
              <a:rPr lang="en-US" dirty="0" err="1"/>
              <a:t>lỗi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84810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896377F-A227-C14C-A946-CECE222FE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PHP &amp; </a:t>
            </a:r>
            <a:r>
              <a:rPr lang="en-US" dirty="0" err="1"/>
              <a:t>MySQLi</a:t>
            </a:r>
            <a:r>
              <a:rPr lang="en-US" dirty="0"/>
              <a:t>: Database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thành</a:t>
            </a:r>
            <a:r>
              <a:rPr lang="en-US" dirty="0"/>
              <a:t> </a:t>
            </a:r>
            <a:r>
              <a:rPr lang="en-US" dirty="0" err="1"/>
              <a:t>phần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203986E-6806-B642-915A-2BD5320D84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Ôn</a:t>
            </a:r>
            <a:r>
              <a:rPr lang="en-US" dirty="0"/>
              <a:t> </a:t>
            </a:r>
            <a:r>
              <a:rPr lang="en-US" dirty="0" err="1"/>
              <a:t>tập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A13473-1BC4-9347-B75B-4AE46E34E9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9221" y="2361257"/>
            <a:ext cx="5147837" cy="4667372"/>
          </a:xfrm>
          <a:prstGeom prst="rect">
            <a:avLst/>
          </a:prstGeom>
        </p:spPr>
      </p:pic>
      <p:pic>
        <p:nvPicPr>
          <p:cNvPr id="8" name="Content Placeholder 8">
            <a:extLst>
              <a:ext uri="{FF2B5EF4-FFF2-40B4-BE49-F238E27FC236}">
                <a16:creationId xmlns:a16="http://schemas.microsoft.com/office/drawing/2014/main" id="{315D9023-75A2-ED4C-9A98-04D6E8E5CD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622388"/>
            <a:ext cx="3830364" cy="5007012"/>
          </a:xfrm>
          <a:prstGeom prst="rect">
            <a:avLst/>
          </a:prstGeom>
        </p:spPr>
      </p:pic>
      <p:cxnSp>
        <p:nvCxnSpPr>
          <p:cNvPr id="9" name="Curved Connector 8">
            <a:extLst>
              <a:ext uri="{FF2B5EF4-FFF2-40B4-BE49-F238E27FC236}">
                <a16:creationId xmlns:a16="http://schemas.microsoft.com/office/drawing/2014/main" id="{EB556E28-F275-8044-975A-ACCB059281B3}"/>
              </a:ext>
            </a:extLst>
          </p:cNvPr>
          <p:cNvCxnSpPr>
            <a:cxnSpLocks/>
          </p:cNvCxnSpPr>
          <p:nvPr/>
        </p:nvCxnSpPr>
        <p:spPr>
          <a:xfrm flipV="1">
            <a:off x="4739510" y="3881528"/>
            <a:ext cx="1111487" cy="621773"/>
          </a:xfrm>
          <a:prstGeom prst="curved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CEC478E3-A4C4-9746-8CB6-ACE86C6E9E4F}"/>
              </a:ext>
            </a:extLst>
          </p:cNvPr>
          <p:cNvSpPr txBox="1"/>
          <p:nvPr/>
        </p:nvSpPr>
        <p:spPr>
          <a:xfrm>
            <a:off x="6004812" y="3147466"/>
            <a:ext cx="1121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(Records)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43328C-A05C-5041-8E5A-AC7502A8CA8B}"/>
              </a:ext>
            </a:extLst>
          </p:cNvPr>
          <p:cNvSpPr txBox="1"/>
          <p:nvPr/>
        </p:nvSpPr>
        <p:spPr>
          <a:xfrm>
            <a:off x="9069790" y="4829121"/>
            <a:ext cx="829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(fields)</a:t>
            </a:r>
          </a:p>
        </p:txBody>
      </p:sp>
    </p:spTree>
    <p:extLst>
      <p:ext uri="{BB962C8B-B14F-4D97-AF65-F5344CB8AC3E}">
        <p14:creationId xmlns:p14="http://schemas.microsoft.com/office/powerpoint/2010/main" val="23279898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896377F-A227-C14C-A946-CECE222FE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PHP &amp; </a:t>
            </a:r>
            <a:r>
              <a:rPr lang="en-US" dirty="0" err="1"/>
              <a:t>MySQLi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203986E-6806-B642-915A-2BD5320D84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nối</a:t>
            </a:r>
            <a:r>
              <a:rPr lang="en-US" dirty="0"/>
              <a:t> </a:t>
            </a:r>
            <a:r>
              <a:rPr lang="en-US" dirty="0" err="1"/>
              <a:t>đến</a:t>
            </a:r>
            <a:r>
              <a:rPr lang="en-US" dirty="0"/>
              <a:t> </a:t>
            </a:r>
            <a:r>
              <a:rPr lang="en-US" dirty="0" err="1"/>
              <a:t>cơ</a:t>
            </a:r>
            <a:r>
              <a:rPr lang="en-US" dirty="0"/>
              <a:t> </a:t>
            </a:r>
            <a:r>
              <a:rPr lang="en-US" dirty="0" err="1"/>
              <a:t>sở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endParaRPr lang="en-US" dirty="0"/>
          </a:p>
          <a:p>
            <a:r>
              <a:rPr lang="en-US" dirty="0" err="1"/>
              <a:t>Hướng</a:t>
            </a:r>
            <a:r>
              <a:rPr lang="en-US" dirty="0"/>
              <a:t> </a:t>
            </a:r>
            <a:r>
              <a:rPr lang="en-US" dirty="0" err="1"/>
              <a:t>thủ</a:t>
            </a:r>
            <a:r>
              <a:rPr lang="en-US" dirty="0"/>
              <a:t> </a:t>
            </a:r>
            <a:r>
              <a:rPr lang="en-US" dirty="0" err="1"/>
              <a:t>tục</a:t>
            </a:r>
            <a:endParaRPr lang="en-US" dirty="0"/>
          </a:p>
          <a:p>
            <a:pPr marL="0" indent="0">
              <a:buNone/>
            </a:pPr>
            <a:r>
              <a:rPr lang="en-US" dirty="0">
                <a:latin typeface="Courier" pitchFamily="2" charset="0"/>
              </a:rPr>
              <a:t>$connection = </a:t>
            </a:r>
            <a:r>
              <a:rPr lang="en-US" dirty="0" err="1">
                <a:solidFill>
                  <a:srgbClr val="C00000"/>
                </a:solidFill>
                <a:latin typeface="Courier" pitchFamily="2" charset="0"/>
              </a:rPr>
              <a:t>mysqli_connect</a:t>
            </a:r>
            <a:r>
              <a:rPr lang="en-US" dirty="0">
                <a:latin typeface="Courier" pitchFamily="2" charset="0"/>
              </a:rPr>
              <a:t>( $server, $</a:t>
            </a:r>
            <a:r>
              <a:rPr lang="en-US" dirty="0" err="1">
                <a:latin typeface="Courier" pitchFamily="2" charset="0"/>
              </a:rPr>
              <a:t>db_username</a:t>
            </a:r>
            <a:r>
              <a:rPr lang="en-US" dirty="0">
                <a:latin typeface="Courier" pitchFamily="2" charset="0"/>
              </a:rPr>
              <a:t>, $</a:t>
            </a:r>
            <a:r>
              <a:rPr lang="en-US" dirty="0" err="1">
                <a:latin typeface="Courier" pitchFamily="2" charset="0"/>
              </a:rPr>
              <a:t>db_password,$database</a:t>
            </a:r>
            <a:r>
              <a:rPr lang="en-US" dirty="0">
                <a:latin typeface="Courier" pitchFamily="2" charset="0"/>
              </a:rPr>
              <a:t>);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err="1"/>
              <a:t>Hướng</a:t>
            </a:r>
            <a:r>
              <a:rPr lang="en-US" dirty="0"/>
              <a:t> OOP</a:t>
            </a:r>
          </a:p>
          <a:p>
            <a:pPr marL="0" indent="0">
              <a:buNone/>
            </a:pPr>
            <a:r>
              <a:rPr lang="en-US" dirty="0">
                <a:latin typeface="Courier" pitchFamily="2" charset="0"/>
              </a:rPr>
              <a:t>$connection = </a:t>
            </a:r>
            <a:r>
              <a:rPr lang="en-US" b="1" dirty="0">
                <a:latin typeface="Courier" pitchFamily="2" charset="0"/>
              </a:rPr>
              <a:t>new</a:t>
            </a:r>
            <a:r>
              <a:rPr lang="en-US" dirty="0">
                <a:latin typeface="Courier" pitchFamily="2" charset="0"/>
              </a:rPr>
              <a:t> </a:t>
            </a:r>
            <a:r>
              <a:rPr lang="en-US" dirty="0" err="1">
                <a:solidFill>
                  <a:srgbClr val="C00000"/>
                </a:solidFill>
                <a:latin typeface="Courier" pitchFamily="2" charset="0"/>
              </a:rPr>
              <a:t>mysqli</a:t>
            </a:r>
            <a:r>
              <a:rPr lang="en-US" dirty="0">
                <a:latin typeface="Courier" pitchFamily="2" charset="0"/>
              </a:rPr>
              <a:t>( $server, $</a:t>
            </a:r>
            <a:r>
              <a:rPr lang="en-US" dirty="0" err="1">
                <a:latin typeface="Courier" pitchFamily="2" charset="0"/>
              </a:rPr>
              <a:t>db_username</a:t>
            </a:r>
            <a:r>
              <a:rPr lang="en-US" dirty="0">
                <a:latin typeface="Courier" pitchFamily="2" charset="0"/>
              </a:rPr>
              <a:t>, $</a:t>
            </a:r>
            <a:r>
              <a:rPr lang="en-US" dirty="0" err="1">
                <a:latin typeface="Courier" pitchFamily="2" charset="0"/>
              </a:rPr>
              <a:t>db_password</a:t>
            </a:r>
            <a:r>
              <a:rPr lang="en-US" dirty="0">
                <a:latin typeface="Courier" pitchFamily="2" charset="0"/>
              </a:rPr>
              <a:t>, $database);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5021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896377F-A227-C14C-A946-CECE222FE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PHP &amp; </a:t>
            </a:r>
            <a:r>
              <a:rPr lang="en-US" dirty="0" err="1"/>
              <a:t>MySQLi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203986E-6806-B642-915A-2BD5320D84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Ý</a:t>
            </a:r>
            <a:r>
              <a:rPr lang="en-US" dirty="0"/>
              <a:t> </a:t>
            </a:r>
            <a:r>
              <a:rPr lang="en-US" dirty="0" err="1"/>
              <a:t>nghĩa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tham</a:t>
            </a:r>
            <a:r>
              <a:rPr lang="en-US" dirty="0"/>
              <a:t> </a:t>
            </a:r>
            <a:r>
              <a:rPr lang="en-US" dirty="0" err="1"/>
              <a:t>số</a:t>
            </a:r>
            <a:endParaRPr lang="en-US" dirty="0"/>
          </a:p>
          <a:p>
            <a:pPr lvl="1"/>
            <a:r>
              <a:rPr lang="vi-VN" sz="2800" b="1" dirty="0"/>
              <a:t>$server: </a:t>
            </a:r>
            <a:r>
              <a:rPr lang="vi-VN" sz="2800" dirty="0"/>
              <a:t>tuỳ chọn – tên máy chủ đang chạy cơ sở dữ liệu</a:t>
            </a:r>
          </a:p>
          <a:p>
            <a:pPr marL="457200" lvl="1" indent="0">
              <a:buNone/>
            </a:pPr>
            <a:r>
              <a:rPr lang="vi-VN" sz="2800" dirty="0"/>
              <a:t>Ví dụ: localhost, mysql.sakura.com </a:t>
            </a:r>
          </a:p>
          <a:p>
            <a:pPr lvl="1"/>
            <a:r>
              <a:rPr lang="vi-VN" sz="2800" b="1" dirty="0"/>
              <a:t>$db_username</a:t>
            </a:r>
            <a:r>
              <a:rPr lang="vi-VN" sz="2800" dirty="0"/>
              <a:t>: tuỳ chọn – username truy xuất vào cơ sở dữ liệu</a:t>
            </a:r>
          </a:p>
          <a:p>
            <a:pPr lvl="1"/>
            <a:r>
              <a:rPr lang="vi-VN" sz="2800" b="1" dirty="0"/>
              <a:t>$db_password</a:t>
            </a:r>
            <a:r>
              <a:rPr lang="vi-VN" sz="2800" dirty="0"/>
              <a:t>: tuỳ chọn – mật khẩu của user truy xuất vào cơ sở dữ liệu.</a:t>
            </a:r>
          </a:p>
          <a:p>
            <a:pPr lvl="1"/>
            <a:r>
              <a:rPr lang="vi-VN" sz="2800" b="1" dirty="0"/>
              <a:t>$database</a:t>
            </a:r>
            <a:r>
              <a:rPr lang="vi-VN" sz="2800" dirty="0"/>
              <a:t>: tên cơ sở dữ liệu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50212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896377F-A227-C14C-A946-CECE222FE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PHP &amp; </a:t>
            </a:r>
            <a:r>
              <a:rPr lang="en-US" dirty="0" err="1"/>
              <a:t>MySQLi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203986E-6806-B642-915A-2BD5320D84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Đóng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nối</a:t>
            </a:r>
            <a:r>
              <a:rPr lang="en-US" dirty="0"/>
              <a:t> </a:t>
            </a:r>
            <a:r>
              <a:rPr lang="en-US" dirty="0" err="1"/>
              <a:t>đến</a:t>
            </a:r>
            <a:r>
              <a:rPr lang="en-US" dirty="0"/>
              <a:t> </a:t>
            </a:r>
            <a:r>
              <a:rPr lang="en-US" dirty="0" err="1"/>
              <a:t>cơ</a:t>
            </a:r>
            <a:r>
              <a:rPr lang="en-US" dirty="0"/>
              <a:t> </a:t>
            </a:r>
            <a:r>
              <a:rPr lang="en-US" dirty="0" err="1"/>
              <a:t>sở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endParaRPr lang="en-US" dirty="0"/>
          </a:p>
          <a:p>
            <a:r>
              <a:rPr lang="en-US" dirty="0" err="1"/>
              <a:t>Hướng</a:t>
            </a:r>
            <a:r>
              <a:rPr lang="en-US" dirty="0"/>
              <a:t> </a:t>
            </a:r>
            <a:r>
              <a:rPr lang="en-US" dirty="0" err="1"/>
              <a:t>thủ</a:t>
            </a:r>
            <a:r>
              <a:rPr lang="en-US" dirty="0"/>
              <a:t> </a:t>
            </a:r>
            <a:r>
              <a:rPr lang="en-US" dirty="0" err="1"/>
              <a:t>tục</a:t>
            </a:r>
            <a:endParaRPr lang="en-US" dirty="0"/>
          </a:p>
          <a:p>
            <a:pPr marL="0" indent="0">
              <a:buNone/>
            </a:pPr>
            <a:r>
              <a:rPr lang="en-US" dirty="0" err="1">
                <a:solidFill>
                  <a:srgbClr val="C00000"/>
                </a:solidFill>
                <a:latin typeface="Courier" pitchFamily="2" charset="0"/>
              </a:rPr>
              <a:t>mysqli_close</a:t>
            </a:r>
            <a:r>
              <a:rPr lang="en-US" dirty="0">
                <a:latin typeface="Courier" pitchFamily="2" charset="0"/>
              </a:rPr>
              <a:t>($connection);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err="1"/>
              <a:t>Hướng</a:t>
            </a:r>
            <a:r>
              <a:rPr lang="en-US" dirty="0"/>
              <a:t> OOP</a:t>
            </a:r>
          </a:p>
          <a:p>
            <a:pPr marL="0" indent="0">
              <a:buNone/>
            </a:pPr>
            <a:r>
              <a:rPr lang="en-US" dirty="0">
                <a:latin typeface="Courier" pitchFamily="2" charset="0"/>
              </a:rPr>
              <a:t>$connection-&gt;</a:t>
            </a:r>
            <a:r>
              <a:rPr lang="en-US" dirty="0">
                <a:solidFill>
                  <a:srgbClr val="C00000"/>
                </a:solidFill>
                <a:latin typeface="Courier" pitchFamily="2" charset="0"/>
              </a:rPr>
              <a:t>close</a:t>
            </a:r>
            <a:r>
              <a:rPr lang="en-US" dirty="0">
                <a:latin typeface="Courier" pitchFamily="2" charset="0"/>
              </a:rPr>
              <a:t>();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0563777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22211</TotalTime>
  <Words>1524</Words>
  <Application>Microsoft Macintosh PowerPoint</Application>
  <PresentationFormat>Widescreen</PresentationFormat>
  <Paragraphs>181</Paragraphs>
  <Slides>33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0" baseType="lpstr">
      <vt:lpstr>Arial</vt:lpstr>
      <vt:lpstr>Calibri</vt:lpstr>
      <vt:lpstr>Courier</vt:lpstr>
      <vt:lpstr>Courier New</vt:lpstr>
      <vt:lpstr>Segoe UI</vt:lpstr>
      <vt:lpstr>Wingdings</vt:lpstr>
      <vt:lpstr>Custom Design</vt:lpstr>
      <vt:lpstr>Lập trình php1</vt:lpstr>
      <vt:lpstr>Mục tiêu</vt:lpstr>
      <vt:lpstr>Phần 1</vt:lpstr>
      <vt:lpstr>MySQL và MySQLi</vt:lpstr>
      <vt:lpstr>MySQL và MySQLi</vt:lpstr>
      <vt:lpstr>PHP &amp; MySQLi: Database và các thành phần</vt:lpstr>
      <vt:lpstr>PHP &amp; MySQLi</vt:lpstr>
      <vt:lpstr>PHP &amp; MySQLi</vt:lpstr>
      <vt:lpstr>PHP &amp; MySQLi</vt:lpstr>
      <vt:lpstr>PHP &amp; MySQLi</vt:lpstr>
      <vt:lpstr>PHP &amp; MySQLi</vt:lpstr>
      <vt:lpstr>PHP &amp; Mysqli: Tạo cơ sở dữ liệu</vt:lpstr>
      <vt:lpstr>PHP &amp; MySQLi</vt:lpstr>
      <vt:lpstr>PHP &amp; Mysqli: Xoá cơ sở dữ liệu</vt:lpstr>
      <vt:lpstr>PHP &amp; Mysqli: Thêm table (Insert table)</vt:lpstr>
      <vt:lpstr>PHP &amp; Mysqli: Select</vt:lpstr>
      <vt:lpstr>PHP &amp; Mysqli: Select</vt:lpstr>
      <vt:lpstr>PHP &amp; Mysqli: Select</vt:lpstr>
      <vt:lpstr>PHP &amp; Mysqli: Select</vt:lpstr>
      <vt:lpstr> </vt:lpstr>
      <vt:lpstr>Phần 2</vt:lpstr>
      <vt:lpstr>PHP &amp; Mysqli: Select</vt:lpstr>
      <vt:lpstr>PHP &amp; Mysqli: Select</vt:lpstr>
      <vt:lpstr>PHP &amp; Mysqli: Select</vt:lpstr>
      <vt:lpstr>PHP &amp; Mysqli: select</vt:lpstr>
      <vt:lpstr>PHP &amp; Mysqli: Select</vt:lpstr>
      <vt:lpstr>PHP &amp; Mysqli: Select</vt:lpstr>
      <vt:lpstr>PHP &amp; MySQLi: Select và pagination</vt:lpstr>
      <vt:lpstr>PHP &amp; MySQLi: Select và pagination</vt:lpstr>
      <vt:lpstr>PHP &amp; MySQLi: Select và pagination</vt:lpstr>
      <vt:lpstr>PowerPoint Presentation</vt:lpstr>
      <vt:lpstr>Sumarry</vt:lpstr>
      <vt:lpstr>PowerPoint Presentation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Tin Học Văn Phòng</dc:title>
  <dc:creator>Hans</dc:creator>
  <cp:lastModifiedBy>Tram Ta</cp:lastModifiedBy>
  <cp:revision>1549</cp:revision>
  <dcterms:created xsi:type="dcterms:W3CDTF">2013-04-23T08:05:33Z</dcterms:created>
  <dcterms:modified xsi:type="dcterms:W3CDTF">2021-12-20T06:00:51Z</dcterms:modified>
</cp:coreProperties>
</file>